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84" r:id="rId1"/>
  </p:sldMasterIdLst>
  <p:notesMasterIdLst>
    <p:notesMasterId r:id="rId31"/>
  </p:notesMasterIdLst>
  <p:handoutMasterIdLst>
    <p:handoutMasterId r:id="rId32"/>
  </p:handoutMasterIdLst>
  <p:sldIdLst>
    <p:sldId id="432" r:id="rId2"/>
    <p:sldId id="500" r:id="rId3"/>
    <p:sldId id="501" r:id="rId4"/>
    <p:sldId id="469" r:id="rId5"/>
    <p:sldId id="502" r:id="rId6"/>
    <p:sldId id="475" r:id="rId7"/>
    <p:sldId id="476" r:id="rId8"/>
    <p:sldId id="477" r:id="rId9"/>
    <p:sldId id="462" r:id="rId10"/>
    <p:sldId id="478" r:id="rId11"/>
    <p:sldId id="480" r:id="rId12"/>
    <p:sldId id="481" r:id="rId13"/>
    <p:sldId id="505" r:id="rId14"/>
    <p:sldId id="483" r:id="rId15"/>
    <p:sldId id="482" r:id="rId16"/>
    <p:sldId id="484" r:id="rId17"/>
    <p:sldId id="492" r:id="rId18"/>
    <p:sldId id="503" r:id="rId19"/>
    <p:sldId id="504" r:id="rId20"/>
    <p:sldId id="493" r:id="rId21"/>
    <p:sldId id="494" r:id="rId22"/>
    <p:sldId id="495" r:id="rId23"/>
    <p:sldId id="496" r:id="rId24"/>
    <p:sldId id="497" r:id="rId25"/>
    <p:sldId id="498" r:id="rId26"/>
    <p:sldId id="499" r:id="rId27"/>
    <p:sldId id="488" r:id="rId28"/>
    <p:sldId id="489" r:id="rId29"/>
    <p:sldId id="490" r:id="rId30"/>
  </p:sldIdLst>
  <p:sldSz cx="9144000" cy="6858000" type="letter"/>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08C2025-A749-4A3C-A8C5-10F6837E965D}">
          <p14:sldIdLst>
            <p14:sldId id="432"/>
            <p14:sldId id="500"/>
            <p14:sldId id="501"/>
            <p14:sldId id="469"/>
            <p14:sldId id="502"/>
            <p14:sldId id="475"/>
            <p14:sldId id="476"/>
            <p14:sldId id="477"/>
            <p14:sldId id="462"/>
            <p14:sldId id="478"/>
            <p14:sldId id="480"/>
            <p14:sldId id="481"/>
            <p14:sldId id="505"/>
            <p14:sldId id="483"/>
            <p14:sldId id="482"/>
            <p14:sldId id="484"/>
            <p14:sldId id="492"/>
            <p14:sldId id="503"/>
            <p14:sldId id="504"/>
            <p14:sldId id="493"/>
            <p14:sldId id="494"/>
            <p14:sldId id="495"/>
            <p14:sldId id="496"/>
            <p14:sldId id="497"/>
            <p14:sldId id="498"/>
            <p14:sldId id="499"/>
            <p14:sldId id="488"/>
            <p14:sldId id="489"/>
            <p14:sldId id="49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lu" initials="n" lastIdx="0" clrIdx="0"/>
  <p:cmAuthor id="1" name="Tracy Templin" initials="TT" lastIdx="1" clrIdx="1">
    <p:extLst>
      <p:ext uri="{19B8F6BF-5375-455C-9EA6-DF929625EA0E}">
        <p15:presenceInfo xmlns:p15="http://schemas.microsoft.com/office/powerpoint/2012/main" userId="S-1-5-21-958216860-544416543-6498272-124955" providerId="AD"/>
      </p:ext>
    </p:extLst>
  </p:cmAuthor>
  <p:cmAuthor id="2" name="Aurelio Valente" initials="AV" lastIdx="0" clrIdx="2">
    <p:extLst>
      <p:ext uri="{19B8F6BF-5375-455C-9EA6-DF929625EA0E}">
        <p15:presenceInfo xmlns:p15="http://schemas.microsoft.com/office/powerpoint/2012/main" userId="S-1-5-21-958216860-544416543-6498272-15248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C0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282" autoAdjust="0"/>
    <p:restoredTop sz="92400" autoAdjust="0"/>
  </p:normalViewPr>
  <p:slideViewPr>
    <p:cSldViewPr snapToGrid="0">
      <p:cViewPr varScale="1">
        <p:scale>
          <a:sx n="129" d="100"/>
          <a:sy n="129" d="100"/>
        </p:scale>
        <p:origin x="1004" y="84"/>
      </p:cViewPr>
      <p:guideLst>
        <p:guide orient="horz" pos="2160"/>
        <p:guide pos="2880"/>
      </p:guideLst>
    </p:cSldViewPr>
  </p:slideViewPr>
  <p:notesTextViewPr>
    <p:cViewPr>
      <p:scale>
        <a:sx n="1" d="1"/>
        <a:sy n="1" d="1"/>
      </p:scale>
      <p:origin x="0" y="0"/>
    </p:cViewPr>
  </p:notesTextViewPr>
  <p:sorterViewPr>
    <p:cViewPr>
      <p:scale>
        <a:sx n="100" d="100"/>
        <a:sy n="100" d="100"/>
      </p:scale>
      <p:origin x="0" y="7764"/>
    </p:cViewPr>
  </p:sorterViewPr>
  <p:notesViewPr>
    <p:cSldViewPr snapToGrid="0">
      <p:cViewPr varScale="1">
        <p:scale>
          <a:sx n="55" d="100"/>
          <a:sy n="55" d="100"/>
        </p:scale>
        <p:origin x="2514"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2027"/>
          </a:xfrm>
          <a:prstGeom prst="rect">
            <a:avLst/>
          </a:prstGeom>
        </p:spPr>
        <p:txBody>
          <a:bodyPr vert="horz" lIns="95747" tIns="47873" rIns="95747" bIns="47873" rtlCol="0"/>
          <a:lstStyle>
            <a:lvl1pPr algn="l">
              <a:defRPr sz="1300"/>
            </a:lvl1pPr>
          </a:lstStyle>
          <a:p>
            <a:endParaRPr lang="en-US" dirty="0"/>
          </a:p>
        </p:txBody>
      </p:sp>
      <p:sp>
        <p:nvSpPr>
          <p:cNvPr id="3" name="Date Placeholder 2"/>
          <p:cNvSpPr>
            <a:spLocks noGrp="1"/>
          </p:cNvSpPr>
          <p:nvPr>
            <p:ph type="dt" sz="quarter" idx="1"/>
          </p:nvPr>
        </p:nvSpPr>
        <p:spPr>
          <a:xfrm>
            <a:off x="4143587" y="1"/>
            <a:ext cx="3169920" cy="482027"/>
          </a:xfrm>
          <a:prstGeom prst="rect">
            <a:avLst/>
          </a:prstGeom>
        </p:spPr>
        <p:txBody>
          <a:bodyPr vert="horz" lIns="95747" tIns="47873" rIns="95747" bIns="47873" rtlCol="0"/>
          <a:lstStyle>
            <a:lvl1pPr algn="r">
              <a:defRPr sz="1300"/>
            </a:lvl1pPr>
          </a:lstStyle>
          <a:p>
            <a:fld id="{2BD0889F-8A31-4658-ACEC-8D81DAB6E92A}" type="datetimeFigureOut">
              <a:rPr lang="en-US" smtClean="0"/>
              <a:t>9/11/2020</a:t>
            </a:fld>
            <a:endParaRPr lang="en-US" dirty="0"/>
          </a:p>
        </p:txBody>
      </p:sp>
      <p:sp>
        <p:nvSpPr>
          <p:cNvPr id="4" name="Footer Placeholder 3"/>
          <p:cNvSpPr>
            <a:spLocks noGrp="1"/>
          </p:cNvSpPr>
          <p:nvPr>
            <p:ph type="ftr" sz="quarter" idx="2"/>
          </p:nvPr>
        </p:nvSpPr>
        <p:spPr>
          <a:xfrm>
            <a:off x="0" y="9119173"/>
            <a:ext cx="3169920" cy="482027"/>
          </a:xfrm>
          <a:prstGeom prst="rect">
            <a:avLst/>
          </a:prstGeom>
        </p:spPr>
        <p:txBody>
          <a:bodyPr vert="horz" lIns="95747" tIns="47873" rIns="95747" bIns="47873"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173"/>
            <a:ext cx="3169920" cy="482027"/>
          </a:xfrm>
          <a:prstGeom prst="rect">
            <a:avLst/>
          </a:prstGeom>
        </p:spPr>
        <p:txBody>
          <a:bodyPr vert="horz" lIns="95747" tIns="47873" rIns="95747" bIns="47873" rtlCol="0" anchor="b"/>
          <a:lstStyle>
            <a:lvl1pPr algn="r">
              <a:defRPr sz="1300"/>
            </a:lvl1pPr>
          </a:lstStyle>
          <a:p>
            <a:fld id="{B0E8B2E1-7B86-4EAC-8B0E-8E447F957A80}" type="slidenum">
              <a:rPr lang="en-US" smtClean="0"/>
              <a:t>‹#›</a:t>
            </a:fld>
            <a:endParaRPr lang="en-US" dirty="0"/>
          </a:p>
        </p:txBody>
      </p:sp>
    </p:spTree>
    <p:extLst>
      <p:ext uri="{BB962C8B-B14F-4D97-AF65-F5344CB8AC3E}">
        <p14:creationId xmlns:p14="http://schemas.microsoft.com/office/powerpoint/2010/main" val="9097825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1727"/>
          </a:xfrm>
          <a:prstGeom prst="rect">
            <a:avLst/>
          </a:prstGeom>
        </p:spPr>
        <p:txBody>
          <a:bodyPr vert="horz" lIns="97566" tIns="48783" rIns="97566" bIns="48783" rtlCol="0"/>
          <a:lstStyle>
            <a:lvl1pPr algn="l">
              <a:defRPr sz="1300"/>
            </a:lvl1pPr>
          </a:lstStyle>
          <a:p>
            <a:endParaRPr lang="en-US" dirty="0"/>
          </a:p>
        </p:txBody>
      </p:sp>
      <p:sp>
        <p:nvSpPr>
          <p:cNvPr id="3" name="Date Placeholder 2"/>
          <p:cNvSpPr>
            <a:spLocks noGrp="1"/>
          </p:cNvSpPr>
          <p:nvPr>
            <p:ph type="dt" idx="1"/>
          </p:nvPr>
        </p:nvSpPr>
        <p:spPr>
          <a:xfrm>
            <a:off x="4143588" y="0"/>
            <a:ext cx="3169920" cy="481727"/>
          </a:xfrm>
          <a:prstGeom prst="rect">
            <a:avLst/>
          </a:prstGeom>
        </p:spPr>
        <p:txBody>
          <a:bodyPr vert="horz" lIns="97566" tIns="48783" rIns="97566" bIns="48783" rtlCol="0"/>
          <a:lstStyle>
            <a:lvl1pPr algn="r">
              <a:defRPr sz="1300"/>
            </a:lvl1pPr>
          </a:lstStyle>
          <a:p>
            <a:fld id="{53A9DC0A-BD27-4961-8BF5-42C2FD35EEC3}" type="datetimeFigureOut">
              <a:rPr lang="en-US" smtClean="0"/>
              <a:t>9/11/2020</a:t>
            </a:fld>
            <a:endParaRPr lang="en-US" dirty="0"/>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7566" tIns="48783" rIns="97566" bIns="48783"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7566" tIns="48783" rIns="97566" bIns="4878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119477"/>
            <a:ext cx="3169920" cy="481726"/>
          </a:xfrm>
          <a:prstGeom prst="rect">
            <a:avLst/>
          </a:prstGeom>
        </p:spPr>
        <p:txBody>
          <a:bodyPr vert="horz" lIns="97566" tIns="48783" rIns="97566" bIns="48783"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8" y="9119477"/>
            <a:ext cx="3169920" cy="481726"/>
          </a:xfrm>
          <a:prstGeom prst="rect">
            <a:avLst/>
          </a:prstGeom>
        </p:spPr>
        <p:txBody>
          <a:bodyPr vert="horz" lIns="97566" tIns="48783" rIns="97566" bIns="48783" rtlCol="0" anchor="b"/>
          <a:lstStyle>
            <a:lvl1pPr algn="r">
              <a:defRPr sz="1300"/>
            </a:lvl1pPr>
          </a:lstStyle>
          <a:p>
            <a:fld id="{36E0EA27-FF19-4C27-96FA-F3893EB9CD56}" type="slidenum">
              <a:rPr lang="en-US" smtClean="0"/>
              <a:t>‹#›</a:t>
            </a:fld>
            <a:endParaRPr lang="en-US" dirty="0"/>
          </a:p>
        </p:txBody>
      </p:sp>
    </p:spTree>
    <p:extLst>
      <p:ext uri="{BB962C8B-B14F-4D97-AF65-F5344CB8AC3E}">
        <p14:creationId xmlns:p14="http://schemas.microsoft.com/office/powerpoint/2010/main" val="81011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006EF6-6358-804A-8A84-EEF2035DDC96}" type="slidenum">
              <a:rPr lang="en-US" smtClean="0"/>
              <a:pPr/>
              <a:t>0</a:t>
            </a:fld>
            <a:endParaRPr lang="en-US" dirty="0"/>
          </a:p>
        </p:txBody>
      </p:sp>
    </p:spTree>
    <p:extLst>
      <p:ext uri="{BB962C8B-B14F-4D97-AF65-F5344CB8AC3E}">
        <p14:creationId xmlns:p14="http://schemas.microsoft.com/office/powerpoint/2010/main" val="20700116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23352" y="2186231"/>
            <a:ext cx="6063447" cy="2030074"/>
          </a:xfrm>
          <a:prstGeom prst="rect">
            <a:avLst/>
          </a:prstGeom>
        </p:spPr>
        <p:txBody>
          <a:bodyPr vert="horz"/>
          <a:lstStyle>
            <a:lvl1pPr algn="l">
              <a:defRPr>
                <a:solidFill>
                  <a:schemeClr val="bg1"/>
                </a:solidFill>
                <a:latin typeface="Arial"/>
                <a:cs typeface="Arial"/>
              </a:defRPr>
            </a:lvl1pPr>
          </a:lstStyle>
          <a:p>
            <a:r>
              <a:rPr lang="en-US" dirty="0"/>
              <a:t>Presentation title</a:t>
            </a:r>
          </a:p>
        </p:txBody>
      </p:sp>
      <p:sp>
        <p:nvSpPr>
          <p:cNvPr id="5" name="Text Placeholder 4"/>
          <p:cNvSpPr>
            <a:spLocks noGrp="1"/>
          </p:cNvSpPr>
          <p:nvPr>
            <p:ph type="body" sz="quarter" idx="10" hasCustomPrompt="1"/>
          </p:nvPr>
        </p:nvSpPr>
        <p:spPr>
          <a:xfrm>
            <a:off x="2623352" y="5434013"/>
            <a:ext cx="3904448" cy="384859"/>
          </a:xfrm>
          <a:prstGeom prst="rect">
            <a:avLst/>
          </a:prstGeom>
        </p:spPr>
        <p:txBody>
          <a:bodyPr vert="horz"/>
          <a:lstStyle>
            <a:lvl1pPr marL="0" marR="0" indent="0" algn="l" defTabSz="457200" rtl="0" eaLnBrk="1" fontAlgn="auto" latinLnBrk="0" hangingPunct="1">
              <a:lnSpc>
                <a:spcPct val="100000"/>
              </a:lnSpc>
              <a:spcBef>
                <a:spcPct val="0"/>
              </a:spcBef>
              <a:spcAft>
                <a:spcPts val="0"/>
              </a:spcAft>
              <a:buClrTx/>
              <a:buSzTx/>
              <a:buFontTx/>
              <a:buNone/>
              <a:tabLst/>
              <a:defRPr kumimoji="0" lang="en-US" sz="1800" b="0" i="0" u="none" strike="noStrike" kern="1200" cap="none" spc="0" normalizeH="0" baseline="0" noProof="0">
                <a:ln>
                  <a:noFill/>
                </a:ln>
                <a:solidFill>
                  <a:srgbClr val="F9F9F9"/>
                </a:solidFill>
                <a:effectLst/>
                <a:uLnTx/>
                <a:uFillTx/>
                <a:latin typeface="Arial"/>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US" dirty="0"/>
              <a:t>date</a:t>
            </a:r>
            <a:endParaRPr kumimoji="0" lang="en-US" sz="1800" b="0" i="0" u="none" strike="noStrike" kern="1200" cap="none" spc="0" normalizeH="0" baseline="0" noProof="0" dirty="0">
              <a:ln>
                <a:noFill/>
              </a:ln>
              <a:solidFill>
                <a:schemeClr val="bg1"/>
              </a:solidFill>
              <a:effectLst/>
              <a:uLnTx/>
              <a:uFillTx/>
              <a:latin typeface="Arial"/>
              <a:ea typeface="+mj-ea"/>
              <a:cs typeface="Arial"/>
            </a:endParaRPr>
          </a:p>
        </p:txBody>
      </p:sp>
    </p:spTree>
    <p:extLst>
      <p:ext uri="{BB962C8B-B14F-4D97-AF65-F5344CB8AC3E}">
        <p14:creationId xmlns:p14="http://schemas.microsoft.com/office/powerpoint/2010/main" val="3090549342"/>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43221" y="204831"/>
            <a:ext cx="7359964" cy="778358"/>
          </a:xfrm>
          <a:prstGeom prst="rect">
            <a:avLst/>
          </a:prstGeom>
        </p:spPr>
        <p:txBody>
          <a:bodyPr vert="horz" anchor="t"/>
          <a:lstStyle>
            <a:lvl1pPr algn="l">
              <a:defRPr sz="2000" b="1" cap="all" baseline="0">
                <a:solidFill>
                  <a:srgbClr val="F9F9F9"/>
                </a:solidFill>
                <a:latin typeface="Arial"/>
                <a:cs typeface="Arial"/>
              </a:defRPr>
            </a:lvl1pPr>
          </a:lstStyle>
          <a:p>
            <a:r>
              <a:rPr lang="en-US" dirty="0"/>
              <a:t>Subhead (flush left)</a:t>
            </a:r>
          </a:p>
        </p:txBody>
      </p:sp>
      <p:sp>
        <p:nvSpPr>
          <p:cNvPr id="8" name="Slide Number Placeholder 5"/>
          <p:cNvSpPr txBox="1">
            <a:spLocks/>
          </p:cNvSpPr>
          <p:nvPr userDrawn="1"/>
        </p:nvSpPr>
        <p:spPr>
          <a:xfrm>
            <a:off x="8203184" y="411137"/>
            <a:ext cx="483616"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defRPr/>
            </a:pPr>
            <a:fld id="{F5546797-B77F-204C-A2C7-EE535E86E1E7}" type="slidenum">
              <a:rPr lang="en-US" sz="1600" smtClean="0">
                <a:solidFill>
                  <a:srgbClr val="4BACC6">
                    <a:lumMod val="20000"/>
                    <a:lumOff val="80000"/>
                  </a:srgbClr>
                </a:solidFill>
                <a:latin typeface="Arial"/>
                <a:cs typeface="Arial"/>
              </a:rPr>
              <a:pPr defTabSz="457200">
                <a:defRPr/>
              </a:pPr>
              <a:t>‹#›</a:t>
            </a:fld>
            <a:endParaRPr lang="en-US" sz="1600" dirty="0">
              <a:solidFill>
                <a:srgbClr val="4BACC6">
                  <a:lumMod val="20000"/>
                  <a:lumOff val="80000"/>
                </a:srgbClr>
              </a:solidFill>
              <a:latin typeface="Arial"/>
              <a:cs typeface="Arial"/>
            </a:endParaRPr>
          </a:p>
        </p:txBody>
      </p:sp>
      <p:sp>
        <p:nvSpPr>
          <p:cNvPr id="7" name="Content Placeholder 9"/>
          <p:cNvSpPr>
            <a:spLocks noGrp="1"/>
          </p:cNvSpPr>
          <p:nvPr>
            <p:ph sz="quarter" idx="10" hasCustomPrompt="1"/>
          </p:nvPr>
        </p:nvSpPr>
        <p:spPr>
          <a:xfrm>
            <a:off x="842962" y="1147054"/>
            <a:ext cx="7843837" cy="5449417"/>
          </a:xfrm>
          <a:prstGeom prst="rect">
            <a:avLst/>
          </a:prstGeom>
        </p:spPr>
        <p:txBody>
          <a:bodyPr vert="horz"/>
          <a:lstStyle>
            <a:lvl1pPr marL="457200" marR="0" indent="-457200" algn="l" defTabSz="457200" rtl="0" eaLnBrk="1" fontAlgn="auto" latinLnBrk="0" hangingPunct="1">
              <a:lnSpc>
                <a:spcPct val="100000"/>
              </a:lnSpc>
              <a:spcBef>
                <a:spcPct val="0"/>
              </a:spcBef>
              <a:spcAft>
                <a:spcPts val="0"/>
              </a:spcAft>
              <a:buClr>
                <a:srgbClr val="0061AF"/>
              </a:buClr>
              <a:buSzTx/>
              <a:buFont typeface="Arial"/>
              <a:buChar char="•"/>
              <a:tabLst/>
              <a:defRPr lang="en-US" sz="2400" baseline="0">
                <a:latin typeface="Arial"/>
                <a:cs typeface="Arial"/>
              </a:defRPr>
            </a:lvl1pPr>
            <a:lvl2pPr>
              <a:buClr>
                <a:schemeClr val="bg1">
                  <a:lumMod val="65000"/>
                </a:schemeClr>
              </a:buClr>
              <a:defRPr sz="2000">
                <a:latin typeface="Arial"/>
              </a:defRPr>
            </a:lvl2pPr>
            <a:lvl3pPr>
              <a:buClrTx/>
              <a:defRPr sz="1600">
                <a:latin typeface="Arial"/>
                <a:cs typeface="Arial"/>
              </a:defRPr>
            </a:lvl3pPr>
            <a:lvl4pPr>
              <a:buClrTx/>
              <a:defRPr sz="1200">
                <a:latin typeface="Arial"/>
              </a:defRPr>
            </a:lvl4pPr>
            <a:lvl5pPr>
              <a:buClrTx/>
              <a:buFont typeface="Lucida Grande"/>
              <a:buChar char="»"/>
              <a:defRPr sz="800" baseline="0">
                <a:latin typeface="Arial"/>
                <a:cs typeface=""/>
              </a:defRPr>
            </a:lvl5pPr>
          </a:lstStyle>
          <a:p>
            <a:pPr lvl="0"/>
            <a:r>
              <a:rPr lang="en-US" dirty="0"/>
              <a:t>Text and list positions align with the subhead </a:t>
            </a:r>
            <a:br>
              <a:rPr lang="en-US" dirty="0"/>
            </a:br>
            <a:r>
              <a:rPr lang="en-US" dirty="0"/>
              <a:t>(use a slow fade transition between slides)</a:t>
            </a:r>
          </a:p>
          <a:p>
            <a:pPr lvl="1"/>
            <a:r>
              <a:rPr lang="en-US" dirty="0"/>
              <a:t>Second level</a:t>
            </a:r>
          </a:p>
          <a:p>
            <a:pPr lvl="2"/>
            <a:r>
              <a:rPr lang="en-US" dirty="0"/>
              <a:t>Third level</a:t>
            </a:r>
          </a:p>
          <a:p>
            <a:pPr lvl="3"/>
            <a:r>
              <a:rPr lang="en-US" dirty="0"/>
              <a:t>Forth level</a:t>
            </a:r>
          </a:p>
          <a:p>
            <a:pPr lvl="4"/>
            <a:r>
              <a:rPr lang="en-US" dirty="0"/>
              <a:t>Fifth level</a:t>
            </a:r>
          </a:p>
          <a:p>
            <a:pPr lvl="0"/>
            <a:endParaRPr lang="en-US" sz="2000" dirty="0">
              <a:latin typeface="Arial"/>
              <a:ea typeface="Cambria"/>
              <a:cs typeface="Times New Roman"/>
            </a:endParaRPr>
          </a:p>
        </p:txBody>
      </p:sp>
    </p:spTree>
    <p:extLst>
      <p:ext uri="{BB962C8B-B14F-4D97-AF65-F5344CB8AC3E}">
        <p14:creationId xmlns:p14="http://schemas.microsoft.com/office/powerpoint/2010/main" val="3316329527"/>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Slide Number Placeholder 5"/>
          <p:cNvSpPr txBox="1">
            <a:spLocks/>
          </p:cNvSpPr>
          <p:nvPr userDrawn="1"/>
        </p:nvSpPr>
        <p:spPr>
          <a:xfrm>
            <a:off x="8203184" y="411137"/>
            <a:ext cx="483616"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defRPr/>
            </a:pPr>
            <a:fld id="{F5546797-B77F-204C-A2C7-EE535E86E1E7}" type="slidenum">
              <a:rPr lang="en-US" sz="1600" smtClean="0">
                <a:solidFill>
                  <a:srgbClr val="4BACC6">
                    <a:lumMod val="20000"/>
                    <a:lumOff val="80000"/>
                  </a:srgbClr>
                </a:solidFill>
                <a:latin typeface="Arial"/>
                <a:cs typeface="Arial"/>
              </a:rPr>
              <a:pPr defTabSz="457200">
                <a:defRPr/>
              </a:pPr>
              <a:t>‹#›</a:t>
            </a:fld>
            <a:endParaRPr lang="en-US" sz="1600" b="1" dirty="0">
              <a:solidFill>
                <a:srgbClr val="0061AF"/>
              </a:solidFill>
              <a:latin typeface="Arial"/>
              <a:cs typeface="Arial"/>
            </a:endParaRPr>
          </a:p>
        </p:txBody>
      </p:sp>
      <p:sp>
        <p:nvSpPr>
          <p:cNvPr id="5" name="Content Placeholder 9"/>
          <p:cNvSpPr>
            <a:spLocks noGrp="1"/>
          </p:cNvSpPr>
          <p:nvPr>
            <p:ph sz="quarter" idx="10" hasCustomPrompt="1"/>
          </p:nvPr>
        </p:nvSpPr>
        <p:spPr>
          <a:xfrm>
            <a:off x="842962" y="1147054"/>
            <a:ext cx="7843837" cy="5449417"/>
          </a:xfrm>
          <a:prstGeom prst="rect">
            <a:avLst/>
          </a:prstGeom>
        </p:spPr>
        <p:txBody>
          <a:bodyPr vert="horz"/>
          <a:lstStyle>
            <a:lvl1pPr marL="457200" marR="0" indent="-457200" algn="l" defTabSz="457200" rtl="0" eaLnBrk="1" fontAlgn="auto" latinLnBrk="0" hangingPunct="1">
              <a:lnSpc>
                <a:spcPct val="100000"/>
              </a:lnSpc>
              <a:spcBef>
                <a:spcPct val="0"/>
              </a:spcBef>
              <a:spcAft>
                <a:spcPts val="0"/>
              </a:spcAft>
              <a:buClr>
                <a:srgbClr val="0061AF"/>
              </a:buClr>
              <a:buSzTx/>
              <a:buFont typeface="Arial"/>
              <a:buChar char="•"/>
              <a:tabLst/>
              <a:defRPr lang="en-US" sz="2400" baseline="0">
                <a:latin typeface="Arial"/>
                <a:cs typeface="Arial"/>
              </a:defRPr>
            </a:lvl1pPr>
            <a:lvl2pPr>
              <a:buClr>
                <a:schemeClr val="bg1">
                  <a:lumMod val="65000"/>
                </a:schemeClr>
              </a:buClr>
              <a:defRPr sz="2000">
                <a:latin typeface="Arial"/>
              </a:defRPr>
            </a:lvl2pPr>
            <a:lvl3pPr>
              <a:buClrTx/>
              <a:defRPr sz="1600">
                <a:latin typeface="Arial"/>
                <a:cs typeface="Arial"/>
              </a:defRPr>
            </a:lvl3pPr>
            <a:lvl4pPr>
              <a:buClrTx/>
              <a:defRPr sz="1200">
                <a:latin typeface="Arial"/>
              </a:defRPr>
            </a:lvl4pPr>
            <a:lvl5pPr>
              <a:buClrTx/>
              <a:buFont typeface="Lucida Grande"/>
              <a:buChar char="»"/>
              <a:defRPr sz="800" baseline="0">
                <a:latin typeface="Arial"/>
                <a:cs typeface=""/>
              </a:defRPr>
            </a:lvl5pPr>
          </a:lstStyle>
          <a:p>
            <a:pPr lvl="0"/>
            <a:r>
              <a:rPr lang="en-US" dirty="0"/>
              <a:t>Text and list positions align with the subhead </a:t>
            </a:r>
            <a:br>
              <a:rPr lang="en-US" dirty="0"/>
            </a:br>
            <a:r>
              <a:rPr lang="en-US" dirty="0"/>
              <a:t>(use a slow fade transition between slides)</a:t>
            </a:r>
          </a:p>
          <a:p>
            <a:pPr lvl="1"/>
            <a:r>
              <a:rPr lang="en-US" dirty="0"/>
              <a:t>Second level</a:t>
            </a:r>
          </a:p>
          <a:p>
            <a:pPr lvl="2"/>
            <a:r>
              <a:rPr lang="en-US" dirty="0"/>
              <a:t>Third level</a:t>
            </a:r>
          </a:p>
          <a:p>
            <a:pPr lvl="3"/>
            <a:r>
              <a:rPr lang="en-US" dirty="0"/>
              <a:t>Forth level</a:t>
            </a:r>
          </a:p>
          <a:p>
            <a:pPr lvl="4"/>
            <a:r>
              <a:rPr lang="en-US" dirty="0"/>
              <a:t>Fifth level</a:t>
            </a:r>
          </a:p>
          <a:p>
            <a:pPr lvl="0"/>
            <a:endParaRPr lang="en-US" sz="2000" dirty="0">
              <a:latin typeface="Arial"/>
              <a:ea typeface="Cambria"/>
              <a:cs typeface="Times New Roman"/>
            </a:endParaRPr>
          </a:p>
        </p:txBody>
      </p:sp>
      <p:sp>
        <p:nvSpPr>
          <p:cNvPr id="6" name="Title 1"/>
          <p:cNvSpPr>
            <a:spLocks noGrp="1"/>
          </p:cNvSpPr>
          <p:nvPr>
            <p:ph type="title" hasCustomPrompt="1"/>
          </p:nvPr>
        </p:nvSpPr>
        <p:spPr>
          <a:xfrm>
            <a:off x="843221" y="204831"/>
            <a:ext cx="7359964" cy="778358"/>
          </a:xfrm>
          <a:prstGeom prst="rect">
            <a:avLst/>
          </a:prstGeom>
        </p:spPr>
        <p:txBody>
          <a:bodyPr vert="horz" anchor="t"/>
          <a:lstStyle>
            <a:lvl1pPr algn="l">
              <a:defRPr sz="2000" b="1" cap="all" baseline="0">
                <a:solidFill>
                  <a:srgbClr val="F9F9F9"/>
                </a:solidFill>
                <a:latin typeface="Arial"/>
                <a:cs typeface="Arial"/>
              </a:defRPr>
            </a:lvl1pPr>
          </a:lstStyle>
          <a:p>
            <a:r>
              <a:rPr lang="en-US" dirty="0"/>
              <a:t>Subhead (flush left)</a:t>
            </a:r>
          </a:p>
        </p:txBody>
      </p:sp>
    </p:spTree>
    <p:extLst>
      <p:ext uri="{BB962C8B-B14F-4D97-AF65-F5344CB8AC3E}">
        <p14:creationId xmlns:p14="http://schemas.microsoft.com/office/powerpoint/2010/main" val="1825367740"/>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Slide Number Placeholder 5"/>
          <p:cNvSpPr txBox="1">
            <a:spLocks/>
          </p:cNvSpPr>
          <p:nvPr userDrawn="1"/>
        </p:nvSpPr>
        <p:spPr>
          <a:xfrm>
            <a:off x="8202614" y="411165"/>
            <a:ext cx="484187" cy="365125"/>
          </a:xfrm>
          <a:prstGeom prst="rect">
            <a:avLst/>
          </a:prstGeom>
        </p:spPr>
        <p:txBody>
          <a:bodyPr anchor="ctr"/>
          <a:lstStyle>
            <a:lvl1pPr algn="r">
              <a:defRPr sz="1200">
                <a:solidFill>
                  <a:schemeClr val="tx1">
                    <a:tint val="75000"/>
                  </a:schemeClr>
                </a:solidFill>
              </a:defRPr>
            </a:lvl1pPr>
          </a:lstStyle>
          <a:p>
            <a:pPr fontAlgn="auto">
              <a:spcBef>
                <a:spcPts val="0"/>
              </a:spcBef>
              <a:spcAft>
                <a:spcPts val="0"/>
              </a:spcAft>
              <a:defRPr/>
            </a:pPr>
            <a:fld id="{F287147E-4073-47FF-BFEE-1AD95C0FAFAA}" type="slidenum">
              <a:rPr lang="en-US" sz="1200" b="1" smtClean="0">
                <a:solidFill>
                  <a:srgbClr val="0061AF"/>
                </a:solidFill>
                <a:latin typeface="Arial"/>
                <a:cs typeface="Arial"/>
              </a:rPr>
              <a:pPr fontAlgn="auto">
                <a:spcBef>
                  <a:spcPts val="0"/>
                </a:spcBef>
                <a:spcAft>
                  <a:spcPts val="0"/>
                </a:spcAft>
                <a:defRPr/>
              </a:pPr>
              <a:t>‹#›</a:t>
            </a:fld>
            <a:endParaRPr lang="en-US" sz="1200" b="1" dirty="0">
              <a:solidFill>
                <a:srgbClr val="0061AF"/>
              </a:solidFill>
              <a:latin typeface="Arial"/>
              <a:cs typeface="Arial"/>
            </a:endParaRPr>
          </a:p>
        </p:txBody>
      </p:sp>
      <p:sp>
        <p:nvSpPr>
          <p:cNvPr id="2" name="Title 1"/>
          <p:cNvSpPr>
            <a:spLocks noGrp="1"/>
          </p:cNvSpPr>
          <p:nvPr>
            <p:ph type="title"/>
          </p:nvPr>
        </p:nvSpPr>
        <p:spPr>
          <a:xfrm>
            <a:off x="843221" y="1155578"/>
            <a:ext cx="7843579" cy="582995"/>
          </a:xfrm>
          <a:prstGeom prst="rect">
            <a:avLst/>
          </a:prstGeom>
        </p:spPr>
        <p:txBody>
          <a:bodyPr vert="horz" anchor="t"/>
          <a:lstStyle>
            <a:lvl1pPr algn="l">
              <a:defRPr sz="1500" b="1" cap="all" baseline="0">
                <a:solidFill>
                  <a:srgbClr val="0061AF"/>
                </a:solidFill>
                <a:latin typeface="Arial"/>
                <a:cs typeface="Arial"/>
              </a:defRPr>
            </a:lvl1pPr>
          </a:lstStyle>
          <a:p>
            <a:r>
              <a:rPr lang="en-US"/>
              <a:t>Click to edit Master title style</a:t>
            </a:r>
            <a:endParaRPr lang="en-US" dirty="0"/>
          </a:p>
        </p:txBody>
      </p:sp>
      <p:sp>
        <p:nvSpPr>
          <p:cNvPr id="10" name="Content Placeholder 9"/>
          <p:cNvSpPr>
            <a:spLocks noGrp="1"/>
          </p:cNvSpPr>
          <p:nvPr>
            <p:ph sz="quarter" idx="10"/>
          </p:nvPr>
        </p:nvSpPr>
        <p:spPr>
          <a:xfrm>
            <a:off x="842963" y="2064823"/>
            <a:ext cx="7843837" cy="4531648"/>
          </a:xfrm>
          <a:prstGeom prst="rect">
            <a:avLst/>
          </a:prstGeom>
        </p:spPr>
        <p:txBody>
          <a:bodyPr vert="horz"/>
          <a:lstStyle>
            <a:lvl1pPr marL="342900" marR="0" indent="-342900" algn="l" defTabSz="342900" rtl="0" eaLnBrk="1" fontAlgn="auto" latinLnBrk="0" hangingPunct="1">
              <a:lnSpc>
                <a:spcPct val="100000"/>
              </a:lnSpc>
              <a:spcBef>
                <a:spcPct val="0"/>
              </a:spcBef>
              <a:spcAft>
                <a:spcPts val="0"/>
              </a:spcAft>
              <a:buClr>
                <a:srgbClr val="0061AF"/>
              </a:buClr>
              <a:buSzTx/>
              <a:buFont typeface="Arial"/>
              <a:buChar char="•"/>
              <a:tabLst/>
              <a:defRPr lang="en-US" sz="1800" baseline="0">
                <a:latin typeface="Arial"/>
                <a:cs typeface="Arial"/>
              </a:defRPr>
            </a:lvl1pPr>
            <a:lvl2pPr>
              <a:buClr>
                <a:schemeClr val="bg1">
                  <a:lumMod val="65000"/>
                </a:schemeClr>
              </a:buClr>
              <a:defRPr sz="1500">
                <a:latin typeface="Arial"/>
              </a:defRPr>
            </a:lvl2pPr>
            <a:lvl3pPr>
              <a:buClrTx/>
              <a:defRPr sz="1200">
                <a:latin typeface="Arial"/>
                <a:cs typeface="Arial"/>
              </a:defRPr>
            </a:lvl3pPr>
            <a:lvl4pPr>
              <a:buClrTx/>
              <a:defRPr sz="900">
                <a:latin typeface="Arial"/>
              </a:defRPr>
            </a:lvl4pPr>
            <a:lvl5pPr>
              <a:buClrTx/>
              <a:buFont typeface="Lucida Grande"/>
              <a:buChar char="»"/>
              <a:defRPr sz="600" baseline="0">
                <a:latin typeface="Arial"/>
                <a:cs typefac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217286"/>
      </p:ext>
    </p:extLst>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623352" y="2186231"/>
            <a:ext cx="6063447" cy="2030074"/>
          </a:xfrm>
          <a:prstGeom prst="rect">
            <a:avLst/>
          </a:prstGeom>
        </p:spPr>
        <p:txBody>
          <a:bodyPr vert="horz"/>
          <a:lstStyle>
            <a:lvl1pPr algn="l">
              <a:defRPr>
                <a:solidFill>
                  <a:srgbClr val="0061AF"/>
                </a:solidFill>
                <a:latin typeface="Arial"/>
                <a:cs typeface="Arial"/>
              </a:defRPr>
            </a:lvl1pPr>
          </a:lstStyle>
          <a:p>
            <a:r>
              <a:rPr lang="en-US"/>
              <a:t>Click to edit Master title style</a:t>
            </a:r>
            <a:endParaRPr lang="en-US" dirty="0"/>
          </a:p>
        </p:txBody>
      </p:sp>
      <p:sp>
        <p:nvSpPr>
          <p:cNvPr id="5" name="Text Placeholder 4"/>
          <p:cNvSpPr>
            <a:spLocks noGrp="1"/>
          </p:cNvSpPr>
          <p:nvPr>
            <p:ph type="body" sz="quarter" idx="10"/>
          </p:nvPr>
        </p:nvSpPr>
        <p:spPr>
          <a:xfrm>
            <a:off x="2623353" y="5434015"/>
            <a:ext cx="3904448" cy="384859"/>
          </a:xfrm>
          <a:prstGeom prst="rect">
            <a:avLst/>
          </a:prstGeom>
        </p:spPr>
        <p:txBody>
          <a:bodyPr vert="horz"/>
          <a:lstStyle>
            <a:lvl1pPr marL="0" marR="0" indent="0" algn="l" defTabSz="342900" rtl="0" eaLnBrk="1" fontAlgn="auto" latinLnBrk="0" hangingPunct="1">
              <a:lnSpc>
                <a:spcPct val="100000"/>
              </a:lnSpc>
              <a:spcBef>
                <a:spcPct val="0"/>
              </a:spcBef>
              <a:spcAft>
                <a:spcPts val="0"/>
              </a:spcAft>
              <a:buClrTx/>
              <a:buSzTx/>
              <a:buFontTx/>
              <a:buNone/>
              <a:tabLst/>
              <a:defRPr kumimoji="0" lang="en-US" sz="1350" b="0" i="0" u="none" strike="noStrike" kern="1200" cap="none" spc="0" normalizeH="0" baseline="0" noProof="0">
                <a:ln>
                  <a:noFill/>
                </a:ln>
                <a:solidFill>
                  <a:srgbClr val="0061AF"/>
                </a:solidFill>
                <a:effectLst/>
                <a:uLnTx/>
                <a:uFillTx/>
                <a:latin typeface="Arial"/>
                <a:cs typeface="Arial"/>
              </a:defRPr>
            </a:lvl1pPr>
          </a:lstStyle>
          <a:p>
            <a:pPr lvl="0"/>
            <a:r>
              <a:rPr lang="en-US"/>
              <a:t>Click to edit Master text styles</a:t>
            </a:r>
          </a:p>
        </p:txBody>
      </p:sp>
    </p:spTree>
    <p:extLst>
      <p:ext uri="{BB962C8B-B14F-4D97-AF65-F5344CB8AC3E}">
        <p14:creationId xmlns:p14="http://schemas.microsoft.com/office/powerpoint/2010/main" val="3242944776"/>
      </p:ext>
    </p:extLst>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cSld name="Bullet White">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43220" y="1155576"/>
            <a:ext cx="7843579" cy="582995"/>
          </a:xfrm>
          <a:prstGeom prst="rect">
            <a:avLst/>
          </a:prstGeom>
        </p:spPr>
        <p:txBody>
          <a:bodyPr vert="horz" anchor="t"/>
          <a:lstStyle>
            <a:lvl1pPr algn="l">
              <a:defRPr sz="2000" b="1" cap="all" baseline="0">
                <a:solidFill>
                  <a:srgbClr val="0061AF"/>
                </a:solidFill>
                <a:latin typeface="Arial"/>
                <a:cs typeface="Arial"/>
              </a:defRPr>
            </a:lvl1pPr>
          </a:lstStyle>
          <a:p>
            <a:r>
              <a:rPr lang="en-US" dirty="0"/>
              <a:t>Subhead (flush left)</a:t>
            </a:r>
          </a:p>
        </p:txBody>
      </p:sp>
      <p:sp>
        <p:nvSpPr>
          <p:cNvPr id="8" name="Slide Number Placeholder 5"/>
          <p:cNvSpPr txBox="1">
            <a:spLocks/>
          </p:cNvSpPr>
          <p:nvPr/>
        </p:nvSpPr>
        <p:spPr>
          <a:xfrm>
            <a:off x="8203184" y="411137"/>
            <a:ext cx="483616"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F5546797-B77F-204C-A2C7-EE535E86E1E7}" type="slidenum">
              <a:rPr kumimoji="0" lang="en-US" sz="1600" b="1" i="0" u="none" strike="noStrike" kern="1200" cap="none" spc="0" normalizeH="0" baseline="0" noProof="0" smtClean="0">
                <a:ln>
                  <a:noFill/>
                </a:ln>
                <a:solidFill>
                  <a:srgbClr val="0061AF"/>
                </a:solidFill>
                <a:effectLst/>
                <a:uLnTx/>
                <a:uFillTx/>
                <a:latin typeface="Arial"/>
                <a:ea typeface="+mn-ea"/>
                <a:cs typeface="Arial"/>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600" b="1" i="0" u="none" strike="noStrike" kern="1200" cap="none" spc="0" normalizeH="0" baseline="0" noProof="0" dirty="0">
              <a:ln>
                <a:noFill/>
              </a:ln>
              <a:solidFill>
                <a:srgbClr val="0061AF"/>
              </a:solidFill>
              <a:effectLst/>
              <a:uLnTx/>
              <a:uFillTx/>
              <a:latin typeface="Arial"/>
              <a:ea typeface="+mn-ea"/>
              <a:cs typeface="Arial"/>
            </a:endParaRPr>
          </a:p>
        </p:txBody>
      </p:sp>
      <p:sp>
        <p:nvSpPr>
          <p:cNvPr id="10" name="Content Placeholder 9"/>
          <p:cNvSpPr>
            <a:spLocks noGrp="1"/>
          </p:cNvSpPr>
          <p:nvPr>
            <p:ph sz="quarter" idx="10" hasCustomPrompt="1"/>
          </p:nvPr>
        </p:nvSpPr>
        <p:spPr>
          <a:xfrm>
            <a:off x="842962" y="2064823"/>
            <a:ext cx="7843837" cy="4531648"/>
          </a:xfrm>
          <a:prstGeom prst="rect">
            <a:avLst/>
          </a:prstGeom>
          <a:noFill/>
        </p:spPr>
        <p:txBody>
          <a:bodyPr vert="horz"/>
          <a:lstStyle>
            <a:lvl1pPr marL="457200" marR="0" indent="-457200" algn="l" defTabSz="457200" rtl="0" eaLnBrk="1" fontAlgn="auto" latinLnBrk="0" hangingPunct="1">
              <a:lnSpc>
                <a:spcPct val="100000"/>
              </a:lnSpc>
              <a:spcBef>
                <a:spcPct val="0"/>
              </a:spcBef>
              <a:spcAft>
                <a:spcPts val="0"/>
              </a:spcAft>
              <a:buClr>
                <a:srgbClr val="0061AF"/>
              </a:buClr>
              <a:buSzTx/>
              <a:buFont typeface="Arial"/>
              <a:buChar char="•"/>
              <a:tabLst/>
              <a:defRPr lang="en-US" sz="2800" baseline="0">
                <a:latin typeface="Arial"/>
                <a:cs typeface="Arial"/>
              </a:defRPr>
            </a:lvl1pPr>
            <a:lvl2pPr marL="800100" indent="-342900">
              <a:buClr>
                <a:srgbClr val="0061AF"/>
              </a:buClr>
              <a:buFont typeface="Wingdings" pitchFamily="2" charset="2"/>
              <a:buChar char="§"/>
              <a:defRPr sz="2400">
                <a:latin typeface="Arial"/>
              </a:defRPr>
            </a:lvl2pPr>
            <a:lvl3pPr marL="1143000" indent="-228600">
              <a:buClr>
                <a:srgbClr val="0061AF"/>
              </a:buClr>
              <a:buFont typeface="Wingdings" pitchFamily="2" charset="2"/>
              <a:buChar char="v"/>
              <a:defRPr sz="2000">
                <a:latin typeface="Arial"/>
                <a:cs typeface="Arial"/>
              </a:defRPr>
            </a:lvl3pPr>
            <a:lvl4pPr marL="1600200" indent="-228600">
              <a:buClr>
                <a:srgbClr val="0061AF"/>
              </a:buClr>
              <a:buFont typeface="Wingdings" pitchFamily="2" charset="2"/>
              <a:buChar char="Ø"/>
              <a:defRPr sz="1800">
                <a:latin typeface="Arial"/>
              </a:defRPr>
            </a:lvl4pPr>
            <a:lvl5pPr>
              <a:buClr>
                <a:srgbClr val="0061AF"/>
              </a:buClr>
              <a:buFont typeface="Lucida Grande"/>
              <a:buChar char="»"/>
              <a:defRPr sz="1600" baseline="0">
                <a:latin typeface="Arial"/>
                <a:cs typeface=""/>
              </a:defRPr>
            </a:lvl5pPr>
          </a:lstStyle>
          <a:p>
            <a:pPr lvl="0"/>
            <a:r>
              <a:rPr lang="en-US" dirty="0"/>
              <a:t>Text and list positions align with the subhead </a:t>
            </a:r>
            <a:br>
              <a:rPr lang="en-US" dirty="0"/>
            </a:br>
            <a:r>
              <a:rPr lang="en-US" dirty="0"/>
              <a:t>(use a slow fade transition between slides)</a:t>
            </a:r>
          </a:p>
          <a:p>
            <a:pPr lvl="1"/>
            <a:r>
              <a:rPr lang="en-US" dirty="0"/>
              <a:t>Second level</a:t>
            </a:r>
          </a:p>
          <a:p>
            <a:pPr lvl="2"/>
            <a:r>
              <a:rPr lang="en-US" dirty="0"/>
              <a:t>Third level</a:t>
            </a:r>
          </a:p>
          <a:p>
            <a:pPr lvl="3"/>
            <a:r>
              <a:rPr lang="en-US" dirty="0"/>
              <a:t>Forth level</a:t>
            </a:r>
          </a:p>
          <a:p>
            <a:pPr lvl="4"/>
            <a:r>
              <a:rPr lang="en-US" dirty="0"/>
              <a:t>Fifth level</a:t>
            </a:r>
          </a:p>
          <a:p>
            <a:pPr lvl="0"/>
            <a:endParaRPr lang="en-US" sz="2000" dirty="0">
              <a:latin typeface="Arial"/>
              <a:ea typeface="Cambria"/>
              <a:cs typeface="Times New Roman"/>
            </a:endParaRPr>
          </a:p>
        </p:txBody>
      </p:sp>
    </p:spTree>
    <p:extLst>
      <p:ext uri="{BB962C8B-B14F-4D97-AF65-F5344CB8AC3E}">
        <p14:creationId xmlns:p14="http://schemas.microsoft.com/office/powerpoint/2010/main" val="3623298588"/>
      </p:ext>
    </p:extLst>
  </p:cSld>
  <p:clrMapOvr>
    <a:masterClrMapping/>
  </p:clrMapOvr>
  <p:transition>
    <p:fade thruBlk="1"/>
  </p:transition>
  <p:hf hdr="0" ftr="0"/>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592651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78" r:id="rId4"/>
    <p:sldLayoutId id="2147483679" r:id="rId5"/>
    <p:sldLayoutId id="2147483688" r:id="rId6"/>
  </p:sldLayoutIdLst>
  <p:transition>
    <p:fade thruBlk="1"/>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nl.presence.io/" TargetMode="External"/><Relationship Id="rId2" Type="http://schemas.openxmlformats.org/officeDocument/2006/relationships/hyperlink" Target="https://app.smartsheet.com/b/form/f8e3db7d37d34a15949e46c14f8ba449"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cdc.gov/coronavirus/2019-ncov/communication/print-resources.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cdc.gov/coronavirus/2019-ncov/symptoms-testing/symptoms.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mailto:kboness@nl.edu"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kboness@nl.edu" TargetMode="External"/><Relationship Id="rId2" Type="http://schemas.openxmlformats.org/officeDocument/2006/relationships/hyperlink" Target="mailto:mmickey@nl.edu" TargetMode="External"/><Relationship Id="rId1" Type="http://schemas.openxmlformats.org/officeDocument/2006/relationships/slideLayout" Target="../slideLayouts/slideLayout2.xml"/><Relationship Id="rId6" Type="http://schemas.openxmlformats.org/officeDocument/2006/relationships/hyperlink" Target="mailto:avalente@nl.edu" TargetMode="External"/><Relationship Id="rId5" Type="http://schemas.openxmlformats.org/officeDocument/2006/relationships/hyperlink" Target="mailto:dlaban@nl.edu" TargetMode="External"/><Relationship Id="rId4" Type="http://schemas.openxmlformats.org/officeDocument/2006/relationships/hyperlink" Target="mailto:mholifield@nl.edu"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hyperlink" Target="https://www.chicago.gov/content/dam/city/sites/covid/reopen-businesses-portal/guidelines/BeSafe.Higher-Education-City-of-Chicago-Phase-4-Guidelines.pdf" TargetMode="Externa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hyperlink" Target="https://www.ibhe.org/pdf/IBHE_Guidance_Updated_072820.pdf" TargetMode="External"/><Relationship Id="rId5" Type="http://schemas.openxmlformats.org/officeDocument/2006/relationships/image" Target="../media/image7.JPG"/><Relationship Id="rId4" Type="http://schemas.openxmlformats.org/officeDocument/2006/relationships/hyperlink" Target="http://www.fldoe.org/core/fileparse.php/19861/urlt/FLDOEReopeningCARESAct.pdf"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6306" y="1574358"/>
            <a:ext cx="7641203" cy="4872937"/>
          </a:xfrm>
        </p:spPr>
        <p:txBody>
          <a:bodyPr/>
          <a:lstStyle/>
          <a:p>
            <a:r>
              <a:rPr lang="en-US" dirty="0" smtClean="0"/>
              <a:t/>
            </a:r>
            <a:br>
              <a:rPr lang="en-US" dirty="0" smtClean="0"/>
            </a:br>
            <a:r>
              <a:rPr lang="en-US" sz="5400" b="1" dirty="0"/>
              <a:t>NLU Continues:</a:t>
            </a:r>
            <a:br>
              <a:rPr lang="en-US" sz="5400" b="1" dirty="0"/>
            </a:br>
            <a:r>
              <a:rPr lang="en-US" sz="5400" b="1" dirty="0"/>
              <a:t>Meeting and Event Planning </a:t>
            </a:r>
            <a:r>
              <a:rPr lang="en-US" sz="5400" b="1" dirty="0" smtClean="0"/>
              <a:t>during COVID-19</a:t>
            </a:r>
            <a:endParaRPr lang="en-US" sz="5400" b="1" dirty="0"/>
          </a:p>
        </p:txBody>
      </p:sp>
    </p:spTree>
    <p:extLst>
      <p:ext uri="{BB962C8B-B14F-4D97-AF65-F5344CB8AC3E}">
        <p14:creationId xmlns:p14="http://schemas.microsoft.com/office/powerpoint/2010/main" val="1201379762"/>
      </p:ext>
    </p:extLst>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12 Steps to Safely planning meetings and Events</a:t>
            </a:r>
            <a:endParaRPr lang="en-US" dirty="0"/>
          </a:p>
        </p:txBody>
      </p:sp>
      <p:sp>
        <p:nvSpPr>
          <p:cNvPr id="6" name="Content Placeholder 2">
            <a:extLst>
              <a:ext uri="{FF2B5EF4-FFF2-40B4-BE49-F238E27FC236}">
                <a16:creationId xmlns:a16="http://schemas.microsoft.com/office/drawing/2014/main" id="{76AE8B6F-B6FF-7D47-A06C-264AA94DBD35}"/>
              </a:ext>
            </a:extLst>
          </p:cNvPr>
          <p:cNvSpPr txBox="1">
            <a:spLocks/>
          </p:cNvSpPr>
          <p:nvPr/>
        </p:nvSpPr>
        <p:spPr>
          <a:xfrm>
            <a:off x="755310" y="1415332"/>
            <a:ext cx="7691460" cy="5017274"/>
          </a:xfrm>
          <a:prstGeom prst="rect">
            <a:avLst/>
          </a:prstGeom>
        </p:spPr>
        <p:txBody>
          <a:bodyPr vert="horz"/>
          <a:lstStyle>
            <a:lvl1pPr marL="457200" marR="0" indent="-457200" algn="l" defTabSz="457200" rtl="0" eaLnBrk="1" fontAlgn="auto" latinLnBrk="0" hangingPunct="1">
              <a:lnSpc>
                <a:spcPct val="100000"/>
              </a:lnSpc>
              <a:spcBef>
                <a:spcPct val="0"/>
              </a:spcBef>
              <a:spcAft>
                <a:spcPts val="0"/>
              </a:spcAft>
              <a:buClr>
                <a:srgbClr val="0061AF"/>
              </a:buClr>
              <a:buSzTx/>
              <a:buFont typeface="Arial"/>
              <a:buChar char="•"/>
              <a:tabLst/>
              <a:defRPr lang="en-US" sz="2400" kern="1200" baseline="0">
                <a:solidFill>
                  <a:schemeClr val="tx1"/>
                </a:solidFill>
                <a:latin typeface="Arial"/>
                <a:ea typeface="+mn-ea"/>
                <a:cs typeface="Arial"/>
              </a:defRPr>
            </a:lvl1pPr>
            <a:lvl2pPr marL="742950" indent="-285750" algn="l" defTabSz="457200" rtl="0" eaLnBrk="1" latinLnBrk="0" hangingPunct="1">
              <a:spcBef>
                <a:spcPct val="20000"/>
              </a:spcBef>
              <a:buClr>
                <a:schemeClr val="bg1">
                  <a:lumMod val="65000"/>
                </a:schemeClr>
              </a:buClr>
              <a:buFont typeface="Arial"/>
              <a:buChar char="–"/>
              <a:defRPr sz="2000" kern="1200">
                <a:solidFill>
                  <a:schemeClr val="tx1"/>
                </a:solidFill>
                <a:latin typeface="Arial"/>
                <a:ea typeface="+mn-ea"/>
                <a:cs typeface="+mn-cs"/>
              </a:defRPr>
            </a:lvl2pPr>
            <a:lvl3pPr marL="1143000" indent="-228600" algn="l" defTabSz="457200" rtl="0" eaLnBrk="1" latinLnBrk="0" hangingPunct="1">
              <a:spcBef>
                <a:spcPct val="20000"/>
              </a:spcBef>
              <a:buClrTx/>
              <a:buFont typeface="Arial"/>
              <a:buChar char="•"/>
              <a:defRPr sz="1600" kern="1200">
                <a:solidFill>
                  <a:schemeClr val="tx1"/>
                </a:solidFill>
                <a:latin typeface="Arial"/>
                <a:ea typeface="+mn-ea"/>
                <a:cs typeface="Arial"/>
              </a:defRPr>
            </a:lvl3pPr>
            <a:lvl4pPr marL="1600200" indent="-228600" algn="l" defTabSz="457200" rtl="0" eaLnBrk="1" latinLnBrk="0" hangingPunct="1">
              <a:spcBef>
                <a:spcPct val="20000"/>
              </a:spcBef>
              <a:buClrTx/>
              <a:buFont typeface="Arial"/>
              <a:buChar char="–"/>
              <a:defRPr sz="1200" kern="1200">
                <a:solidFill>
                  <a:schemeClr val="tx1"/>
                </a:solidFill>
                <a:latin typeface="Arial"/>
                <a:ea typeface="+mn-ea"/>
                <a:cs typeface="+mn-cs"/>
              </a:defRPr>
            </a:lvl4pPr>
            <a:lvl5pPr marL="2057400" indent="-228600" algn="l" defTabSz="457200" rtl="0" eaLnBrk="1" latinLnBrk="0" hangingPunct="1">
              <a:spcBef>
                <a:spcPct val="20000"/>
              </a:spcBef>
              <a:buClrTx/>
              <a:buFont typeface="Lucida Grande"/>
              <a:buChar char="»"/>
              <a:defRPr sz="800" kern="1200" baseline="0">
                <a:solidFill>
                  <a:schemeClr val="tx1"/>
                </a:solidFill>
                <a:latin typeface="Arial"/>
                <a:ea typeface="+mn-ea"/>
                <a:cs typefac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buFont typeface="+mj-lt"/>
              <a:buAutoNum type="arabicPeriod"/>
            </a:pPr>
            <a:r>
              <a:rPr lang="en-US" sz="1800" dirty="0"/>
              <a:t>Planners should secure appropriate approval from department head before proceeding with planning</a:t>
            </a:r>
            <a:r>
              <a:rPr lang="en-US" sz="1800" dirty="0" smtClean="0"/>
              <a:t>.</a:t>
            </a:r>
            <a:br>
              <a:rPr lang="en-US" sz="1800" dirty="0" smtClean="0"/>
            </a:br>
            <a:endParaRPr lang="en-US" sz="1800" dirty="0"/>
          </a:p>
          <a:p>
            <a:pPr lvl="0">
              <a:buFont typeface="+mj-lt"/>
              <a:buAutoNum type="arabicPeriod"/>
            </a:pPr>
            <a:r>
              <a:rPr lang="en-US" sz="1800" dirty="0"/>
              <a:t>Planners should be aware of reduced room capacity when requesting room or facility. Online Request: </a:t>
            </a:r>
            <a:r>
              <a:rPr lang="en-US" sz="1800" u="sng" dirty="0">
                <a:hlinkClick r:id="rId2"/>
              </a:rPr>
              <a:t>https://</a:t>
            </a:r>
            <a:r>
              <a:rPr lang="en-US" sz="1800" u="sng" dirty="0" smtClean="0">
                <a:hlinkClick r:id="rId2"/>
              </a:rPr>
              <a:t>app.smartsheet.com/b/form/f8e3db7d37d34a15949e46c14f8ba449</a:t>
            </a:r>
            <a:r>
              <a:rPr lang="en-US" sz="1800" u="sng" dirty="0" smtClean="0"/>
              <a:t/>
            </a:r>
            <a:br>
              <a:rPr lang="en-US" sz="1800" u="sng" dirty="0" smtClean="0"/>
            </a:br>
            <a:endParaRPr lang="en-US" sz="1800" dirty="0"/>
          </a:p>
          <a:p>
            <a:pPr>
              <a:buFont typeface="+mj-lt"/>
              <a:buAutoNum type="arabicPeriod"/>
            </a:pPr>
            <a:r>
              <a:rPr lang="en-US" sz="1800" dirty="0"/>
              <a:t>Once room or facility is confirmed, planners should create an event in </a:t>
            </a:r>
            <a:r>
              <a:rPr lang="en-US" sz="1800" dirty="0">
                <a:hlinkClick r:id="rId3"/>
              </a:rPr>
              <a:t>Presence/Eagle Life App </a:t>
            </a:r>
            <a:r>
              <a:rPr lang="en-US" sz="1800" dirty="0"/>
              <a:t>for the purposes of attendance and, if needed, for advance participant registrations.</a:t>
            </a:r>
          </a:p>
          <a:p>
            <a:pPr lvl="0">
              <a:buFont typeface="+mj-lt"/>
              <a:buAutoNum type="arabicPeriod"/>
            </a:pPr>
            <a:endParaRPr lang="en-US" sz="1800" dirty="0" smtClean="0"/>
          </a:p>
          <a:p>
            <a:pPr lvl="0">
              <a:buFont typeface="+mj-lt"/>
              <a:buAutoNum type="arabicPeriod"/>
            </a:pPr>
            <a:r>
              <a:rPr lang="en-US" sz="1800" dirty="0" smtClean="0"/>
              <a:t>If </a:t>
            </a:r>
            <a:r>
              <a:rPr lang="en-US" sz="1800" dirty="0"/>
              <a:t>the meeting or event has food, all food and drinks should be individually wrapped (e.g. box lunches or individually wrapped sandwiches). No food is to be served family or buffet style. All drinks should be individual servings, no drink pitchers should be used. Planners should use recyclable and disposable plates, cups, and cutlery. </a:t>
            </a: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1697932"/>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12 Steps to Safely planning meetings and Events</a:t>
            </a:r>
            <a:endParaRPr lang="en-US" dirty="0"/>
          </a:p>
        </p:txBody>
      </p:sp>
      <p:sp>
        <p:nvSpPr>
          <p:cNvPr id="6" name="Content Placeholder 2">
            <a:extLst>
              <a:ext uri="{FF2B5EF4-FFF2-40B4-BE49-F238E27FC236}">
                <a16:creationId xmlns:a16="http://schemas.microsoft.com/office/drawing/2014/main" id="{76AE8B6F-B6FF-7D47-A06C-264AA94DBD35}"/>
              </a:ext>
            </a:extLst>
          </p:cNvPr>
          <p:cNvSpPr txBox="1">
            <a:spLocks/>
          </p:cNvSpPr>
          <p:nvPr/>
        </p:nvSpPr>
        <p:spPr>
          <a:xfrm>
            <a:off x="755310" y="1415332"/>
            <a:ext cx="7691460" cy="5017274"/>
          </a:xfrm>
          <a:prstGeom prst="rect">
            <a:avLst/>
          </a:prstGeom>
        </p:spPr>
        <p:txBody>
          <a:bodyPr vert="horz"/>
          <a:lstStyle>
            <a:lvl1pPr marL="457200" marR="0" indent="-457200" algn="l" defTabSz="457200" rtl="0" eaLnBrk="1" fontAlgn="auto" latinLnBrk="0" hangingPunct="1">
              <a:lnSpc>
                <a:spcPct val="100000"/>
              </a:lnSpc>
              <a:spcBef>
                <a:spcPct val="0"/>
              </a:spcBef>
              <a:spcAft>
                <a:spcPts val="0"/>
              </a:spcAft>
              <a:buClr>
                <a:srgbClr val="0061AF"/>
              </a:buClr>
              <a:buSzTx/>
              <a:buFont typeface="Arial"/>
              <a:buChar char="•"/>
              <a:tabLst/>
              <a:defRPr lang="en-US" sz="2400" kern="1200" baseline="0">
                <a:solidFill>
                  <a:schemeClr val="tx1"/>
                </a:solidFill>
                <a:latin typeface="Arial"/>
                <a:ea typeface="+mn-ea"/>
                <a:cs typeface="Arial"/>
              </a:defRPr>
            </a:lvl1pPr>
            <a:lvl2pPr marL="742950" indent="-285750" algn="l" defTabSz="457200" rtl="0" eaLnBrk="1" latinLnBrk="0" hangingPunct="1">
              <a:spcBef>
                <a:spcPct val="20000"/>
              </a:spcBef>
              <a:buClr>
                <a:schemeClr val="bg1">
                  <a:lumMod val="65000"/>
                </a:schemeClr>
              </a:buClr>
              <a:buFont typeface="Arial"/>
              <a:buChar char="–"/>
              <a:defRPr sz="2000" kern="1200">
                <a:solidFill>
                  <a:schemeClr val="tx1"/>
                </a:solidFill>
                <a:latin typeface="Arial"/>
                <a:ea typeface="+mn-ea"/>
                <a:cs typeface="+mn-cs"/>
              </a:defRPr>
            </a:lvl2pPr>
            <a:lvl3pPr marL="1143000" indent="-228600" algn="l" defTabSz="457200" rtl="0" eaLnBrk="1" latinLnBrk="0" hangingPunct="1">
              <a:spcBef>
                <a:spcPct val="20000"/>
              </a:spcBef>
              <a:buClrTx/>
              <a:buFont typeface="Arial"/>
              <a:buChar char="•"/>
              <a:defRPr sz="1600" kern="1200">
                <a:solidFill>
                  <a:schemeClr val="tx1"/>
                </a:solidFill>
                <a:latin typeface="Arial"/>
                <a:ea typeface="+mn-ea"/>
                <a:cs typeface="Arial"/>
              </a:defRPr>
            </a:lvl3pPr>
            <a:lvl4pPr marL="1600200" indent="-228600" algn="l" defTabSz="457200" rtl="0" eaLnBrk="1" latinLnBrk="0" hangingPunct="1">
              <a:spcBef>
                <a:spcPct val="20000"/>
              </a:spcBef>
              <a:buClrTx/>
              <a:buFont typeface="Arial"/>
              <a:buChar char="–"/>
              <a:defRPr sz="1200" kern="1200">
                <a:solidFill>
                  <a:schemeClr val="tx1"/>
                </a:solidFill>
                <a:latin typeface="Arial"/>
                <a:ea typeface="+mn-ea"/>
                <a:cs typeface="+mn-cs"/>
              </a:defRPr>
            </a:lvl4pPr>
            <a:lvl5pPr marL="2057400" indent="-228600" algn="l" defTabSz="457200" rtl="0" eaLnBrk="1" latinLnBrk="0" hangingPunct="1">
              <a:spcBef>
                <a:spcPct val="20000"/>
              </a:spcBef>
              <a:buClrTx/>
              <a:buFont typeface="Lucida Grande"/>
              <a:buChar char="»"/>
              <a:defRPr sz="800" kern="1200" baseline="0">
                <a:solidFill>
                  <a:schemeClr val="tx1"/>
                </a:solidFill>
                <a:latin typeface="Arial"/>
                <a:ea typeface="+mn-ea"/>
                <a:cs typefac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buFont typeface="+mj-lt"/>
              <a:buAutoNum type="arabicPeriod" startAt="5"/>
            </a:pPr>
            <a:r>
              <a:rPr lang="en-US" sz="1800" u="sng" dirty="0" smtClean="0"/>
              <a:t>Open meetings and events</a:t>
            </a:r>
            <a:r>
              <a:rPr lang="en-US" sz="1800" dirty="0" smtClean="0"/>
              <a:t> </a:t>
            </a:r>
            <a:r>
              <a:rPr lang="en-US" sz="1800" dirty="0"/>
              <a:t>require a month lead time to secure a room or facility approval. Same minimum planning time is suggested, but not required, for closed meetings.  However, closed meetings will require 48 hours notice for meeting space to be assigned and closed events will require 2 to 3 weeks notice.</a:t>
            </a:r>
            <a:r>
              <a:rPr lang="en-US" sz="1800" dirty="0" smtClean="0"/>
              <a:t/>
            </a:r>
            <a:br>
              <a:rPr lang="en-US" sz="1800" dirty="0" smtClean="0"/>
            </a:br>
            <a:endParaRPr lang="en-US" sz="1800" dirty="0"/>
          </a:p>
          <a:p>
            <a:pPr lvl="0">
              <a:buFont typeface="+mj-lt"/>
              <a:buAutoNum type="arabicPeriod" startAt="5"/>
            </a:pPr>
            <a:r>
              <a:rPr lang="en-US" sz="1800" u="sng" dirty="0"/>
              <a:t>Open </a:t>
            </a:r>
            <a:r>
              <a:rPr lang="en-US" sz="1800" u="sng" dirty="0" smtClean="0"/>
              <a:t>meetings and events</a:t>
            </a:r>
            <a:r>
              <a:rPr lang="en-US" sz="1800" dirty="0" smtClean="0"/>
              <a:t> require </a:t>
            </a:r>
            <a:r>
              <a:rPr lang="en-US" sz="1800" dirty="0"/>
              <a:t>an RSVP process with total participants set at </a:t>
            </a:r>
            <a:r>
              <a:rPr lang="en-US" sz="1800" dirty="0" smtClean="0"/>
              <a:t>25</a:t>
            </a:r>
            <a:r>
              <a:rPr lang="en-US" sz="1800" dirty="0"/>
              <a:t>% of </a:t>
            </a:r>
            <a:r>
              <a:rPr lang="en-US" sz="1800" dirty="0" smtClean="0"/>
              <a:t>original room </a:t>
            </a:r>
            <a:r>
              <a:rPr lang="en-US" sz="1800" dirty="0"/>
              <a:t>capacity, but not to exceed 50 individuals including hosts and </a:t>
            </a:r>
            <a:r>
              <a:rPr lang="en-US" sz="1800" dirty="0" smtClean="0"/>
              <a:t>speakers.</a:t>
            </a:r>
            <a:br>
              <a:rPr lang="en-US" sz="1800" dirty="0" smtClean="0"/>
            </a:br>
            <a:endParaRPr lang="en-US" sz="1800" dirty="0"/>
          </a:p>
          <a:p>
            <a:pPr lvl="0">
              <a:buFont typeface="+mj-lt"/>
              <a:buAutoNum type="arabicPeriod" startAt="5"/>
            </a:pPr>
            <a:r>
              <a:rPr lang="en-US" sz="1800" dirty="0"/>
              <a:t>Planners are required to enforce all public health requirements (social distancing, face coverings, and provide hand sanitizers at event). Planners should display CDC signage at event. Print resources can be downloaded at </a:t>
            </a:r>
            <a:r>
              <a:rPr lang="en-US" sz="1800" u="sng" dirty="0">
                <a:hlinkClick r:id="rId2"/>
              </a:rPr>
              <a:t>https://www.cdc.gov/coronavirus/2019-ncov/communication/print-resources.html</a:t>
            </a:r>
            <a:r>
              <a:rPr lang="en-US" sz="1800" dirty="0" smtClean="0"/>
              <a:t>.</a:t>
            </a: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8922922"/>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12 Steps to Safely planning meetings and Events</a:t>
            </a:r>
            <a:endParaRPr lang="en-US" dirty="0"/>
          </a:p>
        </p:txBody>
      </p:sp>
      <p:sp>
        <p:nvSpPr>
          <p:cNvPr id="6" name="Content Placeholder 2">
            <a:extLst>
              <a:ext uri="{FF2B5EF4-FFF2-40B4-BE49-F238E27FC236}">
                <a16:creationId xmlns:a16="http://schemas.microsoft.com/office/drawing/2014/main" id="{76AE8B6F-B6FF-7D47-A06C-264AA94DBD35}"/>
              </a:ext>
            </a:extLst>
          </p:cNvPr>
          <p:cNvSpPr txBox="1">
            <a:spLocks/>
          </p:cNvSpPr>
          <p:nvPr/>
        </p:nvSpPr>
        <p:spPr>
          <a:xfrm>
            <a:off x="755310" y="1415332"/>
            <a:ext cx="7691460" cy="985962"/>
          </a:xfrm>
          <a:prstGeom prst="rect">
            <a:avLst/>
          </a:prstGeom>
        </p:spPr>
        <p:txBody>
          <a:bodyPr vert="horz"/>
          <a:lstStyle>
            <a:lvl1pPr marL="457200" marR="0" indent="-457200" algn="l" defTabSz="457200" rtl="0" eaLnBrk="1" fontAlgn="auto" latinLnBrk="0" hangingPunct="1">
              <a:lnSpc>
                <a:spcPct val="100000"/>
              </a:lnSpc>
              <a:spcBef>
                <a:spcPct val="0"/>
              </a:spcBef>
              <a:spcAft>
                <a:spcPts val="0"/>
              </a:spcAft>
              <a:buClr>
                <a:srgbClr val="0061AF"/>
              </a:buClr>
              <a:buSzTx/>
              <a:buFont typeface="Arial"/>
              <a:buChar char="•"/>
              <a:tabLst/>
              <a:defRPr lang="en-US" sz="2400" kern="1200" baseline="0">
                <a:solidFill>
                  <a:schemeClr val="tx1"/>
                </a:solidFill>
                <a:latin typeface="Arial"/>
                <a:ea typeface="+mn-ea"/>
                <a:cs typeface="Arial"/>
              </a:defRPr>
            </a:lvl1pPr>
            <a:lvl2pPr marL="742950" indent="-285750" algn="l" defTabSz="457200" rtl="0" eaLnBrk="1" latinLnBrk="0" hangingPunct="1">
              <a:spcBef>
                <a:spcPct val="20000"/>
              </a:spcBef>
              <a:buClr>
                <a:schemeClr val="bg1">
                  <a:lumMod val="65000"/>
                </a:schemeClr>
              </a:buClr>
              <a:buFont typeface="Arial"/>
              <a:buChar char="–"/>
              <a:defRPr sz="2000" kern="1200">
                <a:solidFill>
                  <a:schemeClr val="tx1"/>
                </a:solidFill>
                <a:latin typeface="Arial"/>
                <a:ea typeface="+mn-ea"/>
                <a:cs typeface="+mn-cs"/>
              </a:defRPr>
            </a:lvl2pPr>
            <a:lvl3pPr marL="1143000" indent="-228600" algn="l" defTabSz="457200" rtl="0" eaLnBrk="1" latinLnBrk="0" hangingPunct="1">
              <a:spcBef>
                <a:spcPct val="20000"/>
              </a:spcBef>
              <a:buClrTx/>
              <a:buFont typeface="Arial"/>
              <a:buChar char="•"/>
              <a:defRPr sz="1600" kern="1200">
                <a:solidFill>
                  <a:schemeClr val="tx1"/>
                </a:solidFill>
                <a:latin typeface="Arial"/>
                <a:ea typeface="+mn-ea"/>
                <a:cs typeface="Arial"/>
              </a:defRPr>
            </a:lvl3pPr>
            <a:lvl4pPr marL="1600200" indent="-228600" algn="l" defTabSz="457200" rtl="0" eaLnBrk="1" latinLnBrk="0" hangingPunct="1">
              <a:spcBef>
                <a:spcPct val="20000"/>
              </a:spcBef>
              <a:buClrTx/>
              <a:buFont typeface="Arial"/>
              <a:buChar char="–"/>
              <a:defRPr sz="1200" kern="1200">
                <a:solidFill>
                  <a:schemeClr val="tx1"/>
                </a:solidFill>
                <a:latin typeface="Arial"/>
                <a:ea typeface="+mn-ea"/>
                <a:cs typeface="+mn-cs"/>
              </a:defRPr>
            </a:lvl4pPr>
            <a:lvl5pPr marL="2057400" indent="-228600" algn="l" defTabSz="457200" rtl="0" eaLnBrk="1" latinLnBrk="0" hangingPunct="1">
              <a:spcBef>
                <a:spcPct val="20000"/>
              </a:spcBef>
              <a:buClrTx/>
              <a:buFont typeface="Lucida Grande"/>
              <a:buChar char="»"/>
              <a:defRPr sz="800" kern="1200" baseline="0">
                <a:solidFill>
                  <a:schemeClr val="tx1"/>
                </a:solidFill>
                <a:latin typeface="Arial"/>
                <a:ea typeface="+mn-ea"/>
                <a:cs typefac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buFont typeface="+mj-lt"/>
              <a:buAutoNum type="arabicPeriod" startAt="8"/>
            </a:pPr>
            <a:r>
              <a:rPr lang="en-US" sz="1800" dirty="0" smtClean="0"/>
              <a:t>Prior </a:t>
            </a:r>
            <a:r>
              <a:rPr lang="en-US" sz="1800" dirty="0"/>
              <a:t>to the event, minimally the day before, event registrations should </a:t>
            </a:r>
            <a:r>
              <a:rPr lang="en-US" sz="1800" dirty="0" smtClean="0"/>
              <a:t>close </a:t>
            </a:r>
            <a:r>
              <a:rPr lang="en-US" sz="1800" dirty="0"/>
              <a:t>and event planner should send attendees a confirmation with safety </a:t>
            </a:r>
            <a:r>
              <a:rPr lang="en-US" sz="1800" dirty="0" smtClean="0"/>
              <a:t>expectations.</a:t>
            </a:r>
            <a:endParaRPr lang="en-US" sz="1800" dirty="0"/>
          </a:p>
        </p:txBody>
      </p:sp>
      <p:sp>
        <p:nvSpPr>
          <p:cNvPr id="2" name="Rectangle 1"/>
          <p:cNvSpPr/>
          <p:nvPr/>
        </p:nvSpPr>
        <p:spPr>
          <a:xfrm>
            <a:off x="996405" y="2698265"/>
            <a:ext cx="7267491" cy="3631763"/>
          </a:xfrm>
          <a:prstGeom prst="rect">
            <a:avLst/>
          </a:prstGeom>
        </p:spPr>
        <p:txBody>
          <a:bodyPr wrap="square">
            <a:spAutoFit/>
          </a:bodyPr>
          <a:lstStyle/>
          <a:p>
            <a:pPr algn="ctr">
              <a:lnSpc>
                <a:spcPct val="115000"/>
              </a:lnSpc>
            </a:pPr>
            <a:r>
              <a:rPr lang="en-US" sz="1000" b="1" dirty="0">
                <a:latin typeface="Arial" panose="020B0604020202020204" pitchFamily="34" charset="0"/>
                <a:ea typeface="Cambria" panose="02040503050406030204" pitchFamily="18" charset="0"/>
                <a:cs typeface="Arial" panose="020B0604020202020204" pitchFamily="34" charset="0"/>
              </a:rPr>
              <a:t>To be included in confirmation and sent to guests prior to event, </a:t>
            </a:r>
            <a:r>
              <a:rPr lang="en-US" sz="1000" b="1" dirty="0" smtClean="0">
                <a:latin typeface="Arial" panose="020B0604020202020204" pitchFamily="34" charset="0"/>
                <a:ea typeface="Cambria" panose="02040503050406030204" pitchFamily="18" charset="0"/>
                <a:cs typeface="Arial" panose="020B0604020202020204" pitchFamily="34" charset="0"/>
              </a:rPr>
              <a:t>and </a:t>
            </a:r>
            <a:r>
              <a:rPr lang="en-US" sz="1000" b="1" dirty="0">
                <a:latin typeface="Arial" panose="020B0604020202020204" pitchFamily="34" charset="0"/>
                <a:ea typeface="Cambria" panose="02040503050406030204" pitchFamily="18" charset="0"/>
                <a:cs typeface="Arial" panose="020B0604020202020204" pitchFamily="34" charset="0"/>
              </a:rPr>
              <a:t>announced at beginning of event.</a:t>
            </a:r>
            <a:endParaRPr lang="en-US" sz="1000" dirty="0">
              <a:latin typeface="Arial" panose="020B0604020202020204" pitchFamily="34" charset="0"/>
              <a:ea typeface="Cambria" panose="02040503050406030204" pitchFamily="18" charset="0"/>
              <a:cs typeface="Arial" panose="020B0604020202020204" pitchFamily="34" charset="0"/>
            </a:endParaRPr>
          </a:p>
          <a:p>
            <a:pPr>
              <a:lnSpc>
                <a:spcPct val="115000"/>
              </a:lnSpc>
            </a:pPr>
            <a:r>
              <a:rPr lang="en-US" sz="1000" dirty="0">
                <a:latin typeface="Arial" panose="020B0604020202020204" pitchFamily="34" charset="0"/>
                <a:ea typeface="Cambria" panose="02040503050406030204" pitchFamily="18" charset="0"/>
                <a:cs typeface="Arial" panose="020B0604020202020204" pitchFamily="34" charset="0"/>
              </a:rPr>
              <a:t> </a:t>
            </a:r>
          </a:p>
          <a:p>
            <a:pPr>
              <a:lnSpc>
                <a:spcPct val="115000"/>
              </a:lnSpc>
            </a:pPr>
            <a:r>
              <a:rPr lang="en-US" sz="1000" dirty="0">
                <a:latin typeface="Arial" panose="020B0604020202020204" pitchFamily="34" charset="0"/>
                <a:ea typeface="Cambria" panose="02040503050406030204" pitchFamily="18" charset="0"/>
                <a:cs typeface="Arial" panose="020B0604020202020204" pitchFamily="34" charset="0"/>
              </a:rPr>
              <a:t> </a:t>
            </a:r>
          </a:p>
          <a:p>
            <a:pPr marL="171450" indent="-171450">
              <a:lnSpc>
                <a:spcPct val="115000"/>
              </a:lnSpc>
              <a:buFont typeface="Arial" panose="020B0604020202020204" pitchFamily="34" charset="0"/>
              <a:buChar char="•"/>
            </a:pPr>
            <a:r>
              <a:rPr lang="en-US" sz="1000" dirty="0">
                <a:latin typeface="Arial" panose="020B0604020202020204" pitchFamily="34" charset="0"/>
                <a:ea typeface="Cambria" panose="02040503050406030204" pitchFamily="18" charset="0"/>
                <a:cs typeface="Arial" panose="020B0604020202020204" pitchFamily="34" charset="0"/>
              </a:rPr>
              <a:t>Guests must self-screen prior to coming to campus and stay home if showing any COVID-19 related </a:t>
            </a:r>
            <a:r>
              <a:rPr lang="en-US" sz="1000" u="sng" dirty="0">
                <a:solidFill>
                  <a:srgbClr val="0000FF"/>
                </a:solidFill>
                <a:latin typeface="Arial" panose="020B0604020202020204" pitchFamily="34" charset="0"/>
                <a:ea typeface="Cambria" panose="02040503050406030204" pitchFamily="18" charset="0"/>
                <a:cs typeface="Arial" panose="020B0604020202020204" pitchFamily="34" charset="0"/>
                <a:hlinkClick r:id="rId2"/>
              </a:rPr>
              <a:t>symptoms or signs of </a:t>
            </a:r>
            <a:r>
              <a:rPr lang="en-US" sz="1000" u="sng" dirty="0" smtClean="0">
                <a:solidFill>
                  <a:srgbClr val="0000FF"/>
                </a:solidFill>
                <a:latin typeface="Arial" panose="020B0604020202020204" pitchFamily="34" charset="0"/>
                <a:ea typeface="Cambria" panose="02040503050406030204" pitchFamily="18" charset="0"/>
                <a:cs typeface="Arial" panose="020B0604020202020204" pitchFamily="34" charset="0"/>
                <a:hlinkClick r:id="rId2"/>
              </a:rPr>
              <a:t>sickness</a:t>
            </a:r>
            <a:r>
              <a:rPr lang="en-US" sz="1000" dirty="0" smtClean="0">
                <a:latin typeface="Arial" panose="020B0604020202020204" pitchFamily="34" charset="0"/>
                <a:ea typeface="Cambria" panose="02040503050406030204" pitchFamily="18" charset="0"/>
                <a:cs typeface="Arial" panose="020B0604020202020204" pitchFamily="34" charset="0"/>
              </a:rPr>
              <a:t>.</a:t>
            </a:r>
            <a:br>
              <a:rPr lang="en-US" sz="1000" dirty="0" smtClean="0">
                <a:latin typeface="Arial" panose="020B0604020202020204" pitchFamily="34" charset="0"/>
                <a:ea typeface="Cambria" panose="02040503050406030204" pitchFamily="18" charset="0"/>
                <a:cs typeface="Arial" panose="020B0604020202020204" pitchFamily="34" charset="0"/>
              </a:rPr>
            </a:br>
            <a:endParaRPr lang="en-US" sz="1000" dirty="0" smtClean="0">
              <a:latin typeface="Arial" panose="020B0604020202020204" pitchFamily="34" charset="0"/>
              <a:ea typeface="Cambria" panose="02040503050406030204" pitchFamily="18" charset="0"/>
              <a:cs typeface="Arial" panose="020B0604020202020204" pitchFamily="34" charset="0"/>
            </a:endParaRPr>
          </a:p>
          <a:p>
            <a:pPr marL="171450" indent="-171450">
              <a:lnSpc>
                <a:spcPct val="115000"/>
              </a:lnSpc>
              <a:buFont typeface="Arial" panose="020B0604020202020204" pitchFamily="34" charset="0"/>
              <a:buChar char="•"/>
            </a:pPr>
            <a:r>
              <a:rPr lang="en-US" sz="1000" dirty="0" smtClean="0">
                <a:latin typeface="Arial" panose="020B0604020202020204" pitchFamily="34" charset="0"/>
                <a:ea typeface="Cambria" panose="02040503050406030204" pitchFamily="18" charset="0"/>
                <a:cs typeface="Arial" panose="020B0604020202020204" pitchFamily="34" charset="0"/>
              </a:rPr>
              <a:t>Do </a:t>
            </a:r>
            <a:r>
              <a:rPr lang="en-US" sz="1000" dirty="0">
                <a:latin typeface="Arial" panose="020B0604020202020204" pitchFamily="34" charset="0"/>
                <a:ea typeface="Cambria" panose="02040503050406030204" pitchFamily="18" charset="0"/>
                <a:cs typeface="Arial" panose="020B0604020202020204" pitchFamily="34" charset="0"/>
              </a:rPr>
              <a:t>NOT attend event IF </a:t>
            </a:r>
            <a:r>
              <a:rPr lang="en-US" sz="1000" dirty="0" smtClean="0">
                <a:latin typeface="Arial" panose="020B0604020202020204" pitchFamily="34" charset="0"/>
                <a:ea typeface="Cambria" panose="02040503050406030204" pitchFamily="18" charset="0"/>
                <a:cs typeface="Arial" panose="020B0604020202020204" pitchFamily="34" charset="0"/>
              </a:rPr>
              <a:t>you have come in close </a:t>
            </a:r>
            <a:r>
              <a:rPr lang="en-US" sz="1000" dirty="0">
                <a:latin typeface="Arial" panose="020B0604020202020204" pitchFamily="34" charset="0"/>
                <a:ea typeface="Cambria" panose="02040503050406030204" pitchFamily="18" charset="0"/>
                <a:cs typeface="Arial" panose="020B0604020202020204" pitchFamily="34" charset="0"/>
              </a:rPr>
              <a:t>contact with someone who is a confirmed positive, or myself have been considered a confirmed or presumed positive of COVID-19 in the last 14 days.  </a:t>
            </a:r>
            <a:r>
              <a:rPr lang="en-US" sz="1000" dirty="0" smtClean="0">
                <a:latin typeface="Arial" panose="020B0604020202020204" pitchFamily="34" charset="0"/>
                <a:ea typeface="Cambria" panose="02040503050406030204" pitchFamily="18" charset="0"/>
                <a:cs typeface="Arial" panose="020B0604020202020204" pitchFamily="34" charset="0"/>
              </a:rPr>
              <a:t/>
            </a:r>
            <a:br>
              <a:rPr lang="en-US" sz="1000" dirty="0" smtClean="0">
                <a:latin typeface="Arial" panose="020B0604020202020204" pitchFamily="34" charset="0"/>
                <a:ea typeface="Cambria" panose="02040503050406030204" pitchFamily="18" charset="0"/>
                <a:cs typeface="Arial" panose="020B0604020202020204" pitchFamily="34" charset="0"/>
              </a:rPr>
            </a:br>
            <a:endParaRPr lang="en-US" sz="1000" dirty="0" smtClean="0">
              <a:latin typeface="Arial" panose="020B0604020202020204" pitchFamily="34" charset="0"/>
              <a:ea typeface="Cambria" panose="02040503050406030204" pitchFamily="18" charset="0"/>
              <a:cs typeface="Arial" panose="020B0604020202020204" pitchFamily="34" charset="0"/>
            </a:endParaRPr>
          </a:p>
          <a:p>
            <a:pPr marL="171450" indent="-171450">
              <a:lnSpc>
                <a:spcPct val="115000"/>
              </a:lnSpc>
              <a:buFont typeface="Arial" panose="020B0604020202020204" pitchFamily="34" charset="0"/>
              <a:buChar char="•"/>
            </a:pPr>
            <a:r>
              <a:rPr lang="en-US" sz="1000" dirty="0" smtClean="0">
                <a:latin typeface="Arial" panose="020B0604020202020204" pitchFamily="34" charset="0"/>
                <a:ea typeface="Cambria" panose="02040503050406030204" pitchFamily="18" charset="0"/>
                <a:cs typeface="Arial" panose="020B0604020202020204" pitchFamily="34" charset="0"/>
              </a:rPr>
              <a:t>Guests </a:t>
            </a:r>
            <a:r>
              <a:rPr lang="en-US" sz="1000" dirty="0">
                <a:latin typeface="Arial" panose="020B0604020202020204" pitchFamily="34" charset="0"/>
                <a:ea typeface="Cambria" panose="02040503050406030204" pitchFamily="18" charset="0"/>
                <a:cs typeface="Arial" panose="020B0604020202020204" pitchFamily="34" charset="0"/>
              </a:rPr>
              <a:t>must agree to participate in social distancing with other individuals while on any NLU property or NLU function.  </a:t>
            </a:r>
            <a:r>
              <a:rPr lang="en-US" sz="1000" dirty="0" smtClean="0">
                <a:latin typeface="Arial" panose="020B0604020202020204" pitchFamily="34" charset="0"/>
                <a:ea typeface="Cambria" panose="02040503050406030204" pitchFamily="18" charset="0"/>
                <a:cs typeface="Arial" panose="020B0604020202020204" pitchFamily="34" charset="0"/>
              </a:rPr>
              <a:t/>
            </a:r>
            <a:br>
              <a:rPr lang="en-US" sz="1000" dirty="0" smtClean="0">
                <a:latin typeface="Arial" panose="020B0604020202020204" pitchFamily="34" charset="0"/>
                <a:ea typeface="Cambria" panose="02040503050406030204" pitchFamily="18" charset="0"/>
                <a:cs typeface="Arial" panose="020B0604020202020204" pitchFamily="34" charset="0"/>
              </a:rPr>
            </a:br>
            <a:endParaRPr lang="en-US" sz="1000" dirty="0" smtClean="0">
              <a:latin typeface="Arial" panose="020B0604020202020204" pitchFamily="34" charset="0"/>
              <a:ea typeface="Cambria" panose="02040503050406030204" pitchFamily="18" charset="0"/>
              <a:cs typeface="Arial" panose="020B0604020202020204" pitchFamily="34" charset="0"/>
            </a:endParaRPr>
          </a:p>
          <a:p>
            <a:pPr marL="171450" indent="-171450">
              <a:lnSpc>
                <a:spcPct val="115000"/>
              </a:lnSpc>
              <a:buFont typeface="Arial" panose="020B0604020202020204" pitchFamily="34" charset="0"/>
              <a:buChar char="•"/>
            </a:pPr>
            <a:r>
              <a:rPr lang="en-US" sz="1000" dirty="0" smtClean="0">
                <a:latin typeface="Arial" panose="020B0604020202020204" pitchFamily="34" charset="0"/>
                <a:ea typeface="Cambria" panose="02040503050406030204" pitchFamily="18" charset="0"/>
                <a:cs typeface="Arial" panose="020B0604020202020204" pitchFamily="34" charset="0"/>
              </a:rPr>
              <a:t>Guests </a:t>
            </a:r>
            <a:r>
              <a:rPr lang="en-US" sz="1000" dirty="0">
                <a:latin typeface="Arial" panose="020B0604020202020204" pitchFamily="34" charset="0"/>
                <a:ea typeface="Cambria" panose="02040503050406030204" pitchFamily="18" charset="0"/>
                <a:cs typeface="Arial" panose="020B0604020202020204" pitchFamily="34" charset="0"/>
              </a:rPr>
              <a:t>must agree to wear personal protective equipment (facemasks, gloves, etc.) as outlined by state and local </a:t>
            </a:r>
            <a:r>
              <a:rPr lang="en-US" sz="1000" dirty="0" smtClean="0">
                <a:latin typeface="Arial" panose="020B0604020202020204" pitchFamily="34" charset="0"/>
                <a:ea typeface="Cambria" panose="02040503050406030204" pitchFamily="18" charset="0"/>
                <a:cs typeface="Arial" panose="020B0604020202020204" pitchFamily="34" charset="0"/>
              </a:rPr>
              <a:t>mandates.</a:t>
            </a:r>
            <a:br>
              <a:rPr lang="en-US" sz="1000" dirty="0" smtClean="0">
                <a:latin typeface="Arial" panose="020B0604020202020204" pitchFamily="34" charset="0"/>
                <a:ea typeface="Cambria" panose="02040503050406030204" pitchFamily="18" charset="0"/>
                <a:cs typeface="Arial" panose="020B0604020202020204" pitchFamily="34" charset="0"/>
              </a:rPr>
            </a:br>
            <a:endParaRPr lang="en-US" sz="1000" dirty="0" smtClean="0">
              <a:latin typeface="Arial" panose="020B0604020202020204" pitchFamily="34" charset="0"/>
              <a:ea typeface="Cambria" panose="02040503050406030204" pitchFamily="18" charset="0"/>
              <a:cs typeface="Arial" panose="020B0604020202020204" pitchFamily="34" charset="0"/>
            </a:endParaRPr>
          </a:p>
          <a:p>
            <a:pPr marL="171450" indent="-171450">
              <a:lnSpc>
                <a:spcPct val="115000"/>
              </a:lnSpc>
              <a:buFont typeface="Arial" panose="020B0604020202020204" pitchFamily="34" charset="0"/>
              <a:buChar char="•"/>
            </a:pPr>
            <a:r>
              <a:rPr lang="en-US" sz="1000" dirty="0" smtClean="0">
                <a:latin typeface="Arial" panose="020B0604020202020204" pitchFamily="34" charset="0"/>
                <a:ea typeface="Cambria" panose="02040503050406030204" pitchFamily="18" charset="0"/>
                <a:cs typeface="Arial" panose="020B0604020202020204" pitchFamily="34" charset="0"/>
              </a:rPr>
              <a:t>Guests </a:t>
            </a:r>
            <a:r>
              <a:rPr lang="en-US" sz="1000" dirty="0">
                <a:latin typeface="Arial" panose="020B0604020202020204" pitchFamily="34" charset="0"/>
                <a:ea typeface="Cambria" panose="02040503050406030204" pitchFamily="18" charset="0"/>
                <a:cs typeface="Arial" panose="020B0604020202020204" pitchFamily="34" charset="0"/>
              </a:rPr>
              <a:t>must agree to practice personal hygiene such </a:t>
            </a:r>
            <a:r>
              <a:rPr lang="en-US" sz="1000" dirty="0" smtClean="0">
                <a:latin typeface="Arial" panose="020B0604020202020204" pitchFamily="34" charset="0"/>
                <a:ea typeface="Cambria" panose="02040503050406030204" pitchFamily="18" charset="0"/>
                <a:cs typeface="Arial" panose="020B0604020202020204" pitchFamily="34" charset="0"/>
              </a:rPr>
              <a:t>as frequent </a:t>
            </a:r>
            <a:r>
              <a:rPr lang="en-US" sz="1000" dirty="0">
                <a:latin typeface="Arial" panose="020B0604020202020204" pitchFamily="34" charset="0"/>
                <a:ea typeface="Cambria" panose="02040503050406030204" pitchFamily="18" charset="0"/>
                <a:cs typeface="Arial" panose="020B0604020202020204" pitchFamily="34" charset="0"/>
              </a:rPr>
              <a:t>handwashing upon arrival, departure and throughout the day, and utilize hand sanitizer as needed in public </a:t>
            </a:r>
            <a:r>
              <a:rPr lang="en-US" sz="1000" smtClean="0">
                <a:latin typeface="Arial" panose="020B0604020202020204" pitchFamily="34" charset="0"/>
                <a:ea typeface="Cambria" panose="02040503050406030204" pitchFamily="18" charset="0"/>
                <a:cs typeface="Arial" panose="020B0604020202020204" pitchFamily="34" charset="0"/>
              </a:rPr>
              <a:t>spaces.</a:t>
            </a:r>
            <a:br>
              <a:rPr lang="en-US" sz="1000" smtClean="0">
                <a:latin typeface="Arial" panose="020B0604020202020204" pitchFamily="34" charset="0"/>
                <a:ea typeface="Cambria" panose="02040503050406030204" pitchFamily="18" charset="0"/>
                <a:cs typeface="Arial" panose="020B0604020202020204" pitchFamily="34" charset="0"/>
              </a:rPr>
            </a:br>
            <a:endParaRPr lang="en-US" sz="1000" smtClean="0">
              <a:latin typeface="Arial" panose="020B0604020202020204" pitchFamily="34" charset="0"/>
              <a:ea typeface="Cambria" panose="02040503050406030204" pitchFamily="18" charset="0"/>
              <a:cs typeface="Arial" panose="020B0604020202020204" pitchFamily="34" charset="0"/>
            </a:endParaRPr>
          </a:p>
          <a:p>
            <a:pPr marL="171450" indent="-171450">
              <a:lnSpc>
                <a:spcPct val="115000"/>
              </a:lnSpc>
              <a:buFont typeface="Arial" panose="020B0604020202020204" pitchFamily="34" charset="0"/>
              <a:buChar char="•"/>
            </a:pPr>
            <a:r>
              <a:rPr lang="en-US" sz="1000" dirty="0" smtClean="0">
                <a:latin typeface="Arial" panose="020B0604020202020204" pitchFamily="34" charset="0"/>
                <a:ea typeface="Cambria" panose="02040503050406030204" pitchFamily="18" charset="0"/>
                <a:cs typeface="Arial" panose="020B0604020202020204" pitchFamily="34" charset="0"/>
              </a:rPr>
              <a:t>Guests </a:t>
            </a:r>
            <a:r>
              <a:rPr lang="en-US" sz="1000" dirty="0">
                <a:latin typeface="Arial" panose="020B0604020202020204" pitchFamily="34" charset="0"/>
                <a:ea typeface="Cambria" panose="02040503050406030204" pitchFamily="18" charset="0"/>
                <a:cs typeface="Arial" panose="020B0604020202020204" pitchFamily="34" charset="0"/>
              </a:rPr>
              <a:t>must agree that they will not come to campus if I have traveled outside the United States or to any of the states listed on the CDPH travel ban in the last 14 days. If attending event in Chicago, they agree to abide by Chicago travel advisory.  </a:t>
            </a:r>
          </a:p>
        </p:txBody>
      </p:sp>
    </p:spTree>
    <p:extLst>
      <p:ext uri="{BB962C8B-B14F-4D97-AF65-F5344CB8AC3E}">
        <p14:creationId xmlns:p14="http://schemas.microsoft.com/office/powerpoint/2010/main" val="3736974272"/>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12 Steps to Safely planning meetings and Events</a:t>
            </a:r>
            <a:endParaRPr lang="en-US" dirty="0"/>
          </a:p>
        </p:txBody>
      </p:sp>
      <p:sp>
        <p:nvSpPr>
          <p:cNvPr id="6" name="Content Placeholder 2">
            <a:extLst>
              <a:ext uri="{FF2B5EF4-FFF2-40B4-BE49-F238E27FC236}">
                <a16:creationId xmlns:a16="http://schemas.microsoft.com/office/drawing/2014/main" id="{76AE8B6F-B6FF-7D47-A06C-264AA94DBD35}"/>
              </a:ext>
            </a:extLst>
          </p:cNvPr>
          <p:cNvSpPr txBox="1">
            <a:spLocks/>
          </p:cNvSpPr>
          <p:nvPr/>
        </p:nvSpPr>
        <p:spPr>
          <a:xfrm>
            <a:off x="755310" y="1415332"/>
            <a:ext cx="7691460" cy="5017274"/>
          </a:xfrm>
          <a:prstGeom prst="rect">
            <a:avLst/>
          </a:prstGeom>
        </p:spPr>
        <p:txBody>
          <a:bodyPr vert="horz"/>
          <a:lstStyle>
            <a:lvl1pPr marL="457200" marR="0" indent="-457200" algn="l" defTabSz="457200" rtl="0" eaLnBrk="1" fontAlgn="auto" latinLnBrk="0" hangingPunct="1">
              <a:lnSpc>
                <a:spcPct val="100000"/>
              </a:lnSpc>
              <a:spcBef>
                <a:spcPct val="0"/>
              </a:spcBef>
              <a:spcAft>
                <a:spcPts val="0"/>
              </a:spcAft>
              <a:buClr>
                <a:srgbClr val="0061AF"/>
              </a:buClr>
              <a:buSzTx/>
              <a:buFont typeface="Arial"/>
              <a:buChar char="•"/>
              <a:tabLst/>
              <a:defRPr lang="en-US" sz="2400" kern="1200" baseline="0">
                <a:solidFill>
                  <a:schemeClr val="tx1"/>
                </a:solidFill>
                <a:latin typeface="Arial"/>
                <a:ea typeface="+mn-ea"/>
                <a:cs typeface="Arial"/>
              </a:defRPr>
            </a:lvl1pPr>
            <a:lvl2pPr marL="742950" indent="-285750" algn="l" defTabSz="457200" rtl="0" eaLnBrk="1" latinLnBrk="0" hangingPunct="1">
              <a:spcBef>
                <a:spcPct val="20000"/>
              </a:spcBef>
              <a:buClr>
                <a:schemeClr val="bg1">
                  <a:lumMod val="65000"/>
                </a:schemeClr>
              </a:buClr>
              <a:buFont typeface="Arial"/>
              <a:buChar char="–"/>
              <a:defRPr sz="2000" kern="1200">
                <a:solidFill>
                  <a:schemeClr val="tx1"/>
                </a:solidFill>
                <a:latin typeface="Arial"/>
                <a:ea typeface="+mn-ea"/>
                <a:cs typeface="+mn-cs"/>
              </a:defRPr>
            </a:lvl2pPr>
            <a:lvl3pPr marL="1143000" indent="-228600" algn="l" defTabSz="457200" rtl="0" eaLnBrk="1" latinLnBrk="0" hangingPunct="1">
              <a:spcBef>
                <a:spcPct val="20000"/>
              </a:spcBef>
              <a:buClrTx/>
              <a:buFont typeface="Arial"/>
              <a:buChar char="•"/>
              <a:defRPr sz="1600" kern="1200">
                <a:solidFill>
                  <a:schemeClr val="tx1"/>
                </a:solidFill>
                <a:latin typeface="Arial"/>
                <a:ea typeface="+mn-ea"/>
                <a:cs typeface="Arial"/>
              </a:defRPr>
            </a:lvl3pPr>
            <a:lvl4pPr marL="1600200" indent="-228600" algn="l" defTabSz="457200" rtl="0" eaLnBrk="1" latinLnBrk="0" hangingPunct="1">
              <a:spcBef>
                <a:spcPct val="20000"/>
              </a:spcBef>
              <a:buClrTx/>
              <a:buFont typeface="Arial"/>
              <a:buChar char="–"/>
              <a:defRPr sz="1200" kern="1200">
                <a:solidFill>
                  <a:schemeClr val="tx1"/>
                </a:solidFill>
                <a:latin typeface="Arial"/>
                <a:ea typeface="+mn-ea"/>
                <a:cs typeface="+mn-cs"/>
              </a:defRPr>
            </a:lvl4pPr>
            <a:lvl5pPr marL="2057400" indent="-228600" algn="l" defTabSz="457200" rtl="0" eaLnBrk="1" latinLnBrk="0" hangingPunct="1">
              <a:spcBef>
                <a:spcPct val="20000"/>
              </a:spcBef>
              <a:buClrTx/>
              <a:buFont typeface="Lucida Grande"/>
              <a:buChar char="»"/>
              <a:defRPr sz="800" kern="1200" baseline="0">
                <a:solidFill>
                  <a:schemeClr val="tx1"/>
                </a:solidFill>
                <a:latin typeface="Arial"/>
                <a:ea typeface="+mn-ea"/>
                <a:cs typefac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1200"/>
              </a:spcAft>
              <a:buFont typeface="+mj-lt"/>
              <a:buAutoNum type="arabicPeriod" startAt="9"/>
            </a:pPr>
            <a:r>
              <a:rPr lang="en-US" sz="1800" dirty="0"/>
              <a:t>Prior to the event, planners should manage event ingress to facilitate social distancing especially if check-in is </a:t>
            </a:r>
            <a:r>
              <a:rPr lang="en-US" sz="1800" dirty="0" smtClean="0"/>
              <a:t>required.</a:t>
            </a:r>
          </a:p>
          <a:p>
            <a:pPr lvl="0">
              <a:spcAft>
                <a:spcPts val="1200"/>
              </a:spcAft>
              <a:buFont typeface="+mj-lt"/>
              <a:buAutoNum type="arabicPeriod" startAt="9"/>
            </a:pPr>
            <a:r>
              <a:rPr lang="en-US" sz="1800" dirty="0" smtClean="0"/>
              <a:t>At </a:t>
            </a:r>
            <a:r>
              <a:rPr lang="en-US" sz="1800" dirty="0"/>
              <a:t>beginning of event, planners must remind guests of expected behaviors such as social distancing, wearing face coverings and location of rest rooms for personal use (see suggested list</a:t>
            </a:r>
            <a:r>
              <a:rPr lang="en-US" sz="1800" dirty="0" smtClean="0"/>
              <a:t>).</a:t>
            </a:r>
          </a:p>
          <a:p>
            <a:pPr lvl="0">
              <a:spcAft>
                <a:spcPts val="1200"/>
              </a:spcAft>
              <a:buFont typeface="+mj-lt"/>
              <a:buAutoNum type="arabicPeriod" startAt="9"/>
            </a:pPr>
            <a:r>
              <a:rPr lang="en-US" sz="1800" dirty="0" smtClean="0"/>
              <a:t>Attendance </a:t>
            </a:r>
            <a:r>
              <a:rPr lang="en-US" sz="1800" dirty="0"/>
              <a:t>of all individuals (including hosts and speakers) at the event must be tracked via Presence/Eagle Life app with a required check in process, to ensure ability to facilitate contact tracing, if </a:t>
            </a:r>
            <a:r>
              <a:rPr lang="en-US" sz="1800" dirty="0" smtClean="0"/>
              <a:t>necessary.</a:t>
            </a:r>
          </a:p>
          <a:p>
            <a:pPr lvl="0">
              <a:spcAft>
                <a:spcPts val="1200"/>
              </a:spcAft>
              <a:buFont typeface="+mj-lt"/>
              <a:buAutoNum type="arabicPeriod" startAt="9"/>
            </a:pPr>
            <a:r>
              <a:rPr lang="en-US" sz="1800" dirty="0" smtClean="0"/>
              <a:t>At </a:t>
            </a:r>
            <a:r>
              <a:rPr lang="en-US" sz="1800" dirty="0"/>
              <a:t>closing of event, planners should manage egress to ensure social distancing. </a:t>
            </a: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4527769"/>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397164" y="350981"/>
            <a:ext cx="8589817" cy="632207"/>
          </a:xfrm>
        </p:spPr>
        <p:txBody>
          <a:bodyPr/>
          <a:lstStyle/>
          <a:p>
            <a:r>
              <a:rPr lang="en-US" sz="2400" dirty="0" smtClean="0"/>
              <a:t>BREAK FOR Questions</a:t>
            </a:r>
            <a:endParaRPr lang="en-US" sz="2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3246" y="1723999"/>
            <a:ext cx="5717309" cy="4189784"/>
          </a:xfrm>
          <a:prstGeom prst="rect">
            <a:avLst/>
          </a:prstGeom>
        </p:spPr>
      </p:pic>
    </p:spTree>
    <p:extLst>
      <p:ext uri="{BB962C8B-B14F-4D97-AF65-F5344CB8AC3E}">
        <p14:creationId xmlns:p14="http://schemas.microsoft.com/office/powerpoint/2010/main" val="1833279882"/>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RESERVING SPACE</a:t>
            </a:r>
            <a:endParaRPr lang="en-US" dirty="0"/>
          </a:p>
        </p:txBody>
      </p:sp>
      <p:sp>
        <p:nvSpPr>
          <p:cNvPr id="3" name="TextBox 2"/>
          <p:cNvSpPr txBox="1"/>
          <p:nvPr/>
        </p:nvSpPr>
        <p:spPr>
          <a:xfrm>
            <a:off x="127221" y="1113184"/>
            <a:ext cx="8915179" cy="5478423"/>
          </a:xfrm>
          <a:prstGeom prst="rect">
            <a:avLst/>
          </a:prstGeom>
          <a:noFill/>
        </p:spPr>
        <p:txBody>
          <a:bodyPr wrap="square" rtlCol="0">
            <a:spAutoFit/>
          </a:bodyPr>
          <a:lstStyle/>
          <a:p>
            <a:r>
              <a:rPr lang="en-US" dirty="0">
                <a:solidFill>
                  <a:srgbClr val="0070C0"/>
                </a:solidFill>
              </a:rPr>
              <a:t>S</a:t>
            </a:r>
            <a:r>
              <a:rPr lang="en-US" dirty="0" smtClean="0">
                <a:solidFill>
                  <a:srgbClr val="0070C0"/>
                </a:solidFill>
              </a:rPr>
              <a:t>tandard </a:t>
            </a:r>
            <a:r>
              <a:rPr lang="en-US" dirty="0">
                <a:solidFill>
                  <a:srgbClr val="0070C0"/>
                </a:solidFill>
              </a:rPr>
              <a:t>room request requirements remain in effect.</a:t>
            </a:r>
            <a:endParaRPr lang="en-US" b="1" u="sng" dirty="0" smtClean="0">
              <a:solidFill>
                <a:srgbClr val="0070C0"/>
              </a:solidFill>
            </a:endParaRPr>
          </a:p>
          <a:p>
            <a:r>
              <a:rPr lang="en-US" sz="1600" b="1" u="sng" dirty="0" smtClean="0"/>
              <a:t>Meeting Request</a:t>
            </a:r>
          </a:p>
          <a:p>
            <a:pPr marL="285750" indent="-285750">
              <a:buFont typeface="Arial" panose="020B0604020202020204" pitchFamily="34" charset="0"/>
              <a:buChar char="•"/>
            </a:pPr>
            <a:r>
              <a:rPr lang="en-US" sz="1600" dirty="0" smtClean="0"/>
              <a:t>These are requests for a single room space, using the room as is, </a:t>
            </a:r>
            <a:r>
              <a:rPr lang="en-US" sz="1600" b="1" dirty="0" smtClean="0"/>
              <a:t>no</a:t>
            </a:r>
            <a:r>
              <a:rPr lang="en-US" sz="1600" dirty="0" smtClean="0"/>
              <a:t> set-up, no catering/food services, no outside service providers, etc.</a:t>
            </a:r>
            <a:endParaRPr lang="en-US" sz="1600" dirty="0"/>
          </a:p>
          <a:p>
            <a:pPr marL="285750" indent="-285750">
              <a:buFont typeface="Arial" panose="020B0604020202020204" pitchFamily="34" charset="0"/>
              <a:buChar char="•"/>
            </a:pPr>
            <a:r>
              <a:rPr lang="en-US" sz="1600" dirty="0" smtClean="0"/>
              <a:t>After obtaining permission from your department head and/or your VP/Dean; complete the on-line Facilities Request form.</a:t>
            </a:r>
          </a:p>
          <a:p>
            <a:r>
              <a:rPr lang="en-US" sz="1600" b="1" u="sng" dirty="0" smtClean="0"/>
              <a:t>Event Request</a:t>
            </a:r>
          </a:p>
          <a:p>
            <a:pPr marL="285750" indent="-285750">
              <a:buFont typeface="Arial" panose="020B0604020202020204" pitchFamily="34" charset="0"/>
              <a:buChar char="•"/>
            </a:pPr>
            <a:r>
              <a:rPr lang="en-US" sz="1600" dirty="0" smtClean="0"/>
              <a:t>These are more involved requests that may require multiple rooms, multiple dates, room set-up, catering/food services, media assistance, outside service providers, plans for supervising minors, use of the freight elevator, etc.</a:t>
            </a:r>
          </a:p>
          <a:p>
            <a:pPr marL="285750" indent="-285750">
              <a:buFont typeface="Arial" panose="020B0604020202020204" pitchFamily="34" charset="0"/>
              <a:buChar char="•"/>
            </a:pPr>
            <a:r>
              <a:rPr lang="en-US" sz="1600" dirty="0" smtClean="0"/>
              <a:t>Same as a meeting request, you will need to complete the on-line Facilities Request form after obtaining permission from your </a:t>
            </a:r>
            <a:r>
              <a:rPr lang="en-US" sz="1600" dirty="0"/>
              <a:t>department head and/or your </a:t>
            </a:r>
            <a:r>
              <a:rPr lang="en-US" sz="1600" dirty="0" smtClean="0"/>
              <a:t>VP/Dean.</a:t>
            </a:r>
          </a:p>
          <a:p>
            <a:pPr marL="285750" indent="-285750">
              <a:buFont typeface="Arial" panose="020B0604020202020204" pitchFamily="34" charset="0"/>
              <a:buChar char="•"/>
            </a:pPr>
            <a:r>
              <a:rPr lang="en-US" sz="1600" dirty="0" smtClean="0"/>
              <a:t>A member of Facilities Management will contact you and send you a Description of Events form and any other necessary forms.</a:t>
            </a:r>
          </a:p>
          <a:p>
            <a:pPr marL="285750" indent="-285750">
              <a:buFont typeface="Arial" panose="020B0604020202020204" pitchFamily="34" charset="0"/>
              <a:buChar char="•"/>
            </a:pPr>
            <a:r>
              <a:rPr lang="en-US" sz="1600" dirty="0" smtClean="0"/>
              <a:t>When all forms and possible additional approvals are completed, your reservation will be confirmed.</a:t>
            </a:r>
            <a:endParaRPr lang="en-US" sz="1600" dirty="0"/>
          </a:p>
          <a:p>
            <a:endParaRPr lang="en-US" dirty="0" smtClean="0"/>
          </a:p>
          <a:p>
            <a:endParaRPr lang="en-US" dirty="0"/>
          </a:p>
          <a:p>
            <a:endParaRPr lang="en-US" dirty="0" smtClean="0"/>
          </a:p>
          <a:p>
            <a:endParaRPr lang="en-US" dirty="0"/>
          </a:p>
          <a:p>
            <a:r>
              <a:rPr lang="en-US" sz="1600" dirty="0" smtClean="0"/>
              <a:t>Please </a:t>
            </a:r>
            <a:r>
              <a:rPr lang="en-US" sz="1600" dirty="0"/>
              <a:t>contact Karolynn Boness in Facilities Management at 847/947-5895 or at </a:t>
            </a:r>
            <a:r>
              <a:rPr lang="en-US" sz="1600" u="sng" dirty="0">
                <a:hlinkClick r:id="rId2"/>
              </a:rPr>
              <a:t>kboness@nl.edu</a:t>
            </a:r>
            <a:r>
              <a:rPr lang="en-US" sz="1600" dirty="0"/>
              <a:t> if you need </a:t>
            </a:r>
            <a:r>
              <a:rPr lang="en-US" sz="1600" dirty="0" smtClean="0"/>
              <a:t>a more in-depth orientation.</a:t>
            </a:r>
            <a:endParaRPr lang="en-US" sz="1600" dirty="0"/>
          </a:p>
        </p:txBody>
      </p:sp>
      <p:graphicFrame>
        <p:nvGraphicFramePr>
          <p:cNvPr id="5" name="Table 4"/>
          <p:cNvGraphicFramePr>
            <a:graphicFrameLocks noGrp="1"/>
          </p:cNvGraphicFramePr>
          <p:nvPr>
            <p:extLst>
              <p:ext uri="{D42A27DB-BD31-4B8C-83A1-F6EECF244321}">
                <p14:modId xmlns:p14="http://schemas.microsoft.com/office/powerpoint/2010/main" val="695114191"/>
              </p:ext>
            </p:extLst>
          </p:nvPr>
        </p:nvGraphicFramePr>
        <p:xfrm>
          <a:off x="596349" y="4977516"/>
          <a:ext cx="7824081" cy="945129"/>
        </p:xfrm>
        <a:graphic>
          <a:graphicData uri="http://schemas.openxmlformats.org/drawingml/2006/table">
            <a:tbl>
              <a:tblPr firstRow="1" firstCol="1" bandRow="1">
                <a:tableStyleId>{5C22544A-7EE6-4342-B048-85BDC9FD1C3A}</a:tableStyleId>
              </a:tblPr>
              <a:tblGrid>
                <a:gridCol w="4627658">
                  <a:extLst>
                    <a:ext uri="{9D8B030D-6E8A-4147-A177-3AD203B41FA5}">
                      <a16:colId xmlns:a16="http://schemas.microsoft.com/office/drawing/2014/main" val="3963199007"/>
                    </a:ext>
                  </a:extLst>
                </a:gridCol>
                <a:gridCol w="1729408">
                  <a:extLst>
                    <a:ext uri="{9D8B030D-6E8A-4147-A177-3AD203B41FA5}">
                      <a16:colId xmlns:a16="http://schemas.microsoft.com/office/drawing/2014/main" val="1654661977"/>
                    </a:ext>
                  </a:extLst>
                </a:gridCol>
                <a:gridCol w="1467015">
                  <a:extLst>
                    <a:ext uri="{9D8B030D-6E8A-4147-A177-3AD203B41FA5}">
                      <a16:colId xmlns:a16="http://schemas.microsoft.com/office/drawing/2014/main" val="2930759494"/>
                    </a:ext>
                  </a:extLst>
                </a:gridCol>
              </a:tblGrid>
              <a:tr h="371315">
                <a:tc>
                  <a:txBody>
                    <a:bodyPr/>
                    <a:lstStyle/>
                    <a:p>
                      <a:pPr marL="0" marR="0">
                        <a:spcBef>
                          <a:spcPts val="0"/>
                        </a:spcBef>
                        <a:spcAft>
                          <a:spcPts val="0"/>
                        </a:spcAft>
                      </a:pPr>
                      <a:r>
                        <a:rPr lang="en-US" sz="1800" dirty="0">
                          <a:effectLst/>
                        </a:rPr>
                        <a:t>Facilities Request Form </a:t>
                      </a:r>
                      <a:r>
                        <a:rPr lang="en-US" sz="1800" dirty="0" smtClean="0">
                          <a:effectLst/>
                        </a:rPr>
                        <a:t>Submission is Required: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rPr>
                        <a:t>Closed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rPr>
                        <a:t>Open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88609099"/>
                  </a:ext>
                </a:extLst>
              </a:tr>
              <a:tr h="286907">
                <a:tc>
                  <a:txBody>
                    <a:bodyPr/>
                    <a:lstStyle/>
                    <a:p>
                      <a:pPr marL="0" marR="0">
                        <a:spcBef>
                          <a:spcPts val="0"/>
                        </a:spcBef>
                        <a:spcAft>
                          <a:spcPts val="0"/>
                        </a:spcAft>
                      </a:pPr>
                      <a:r>
                        <a:rPr lang="en-US" sz="1800" dirty="0">
                          <a:effectLst/>
                        </a:rPr>
                        <a:t>Meeting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rPr>
                        <a:t>2 business Days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rPr>
                        <a:t>1 month</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63936170"/>
                  </a:ext>
                </a:extLst>
              </a:tr>
              <a:tr h="286907">
                <a:tc>
                  <a:txBody>
                    <a:bodyPr/>
                    <a:lstStyle/>
                    <a:p>
                      <a:pPr marL="0" marR="0">
                        <a:spcBef>
                          <a:spcPts val="0"/>
                        </a:spcBef>
                        <a:spcAft>
                          <a:spcPts val="0"/>
                        </a:spcAft>
                      </a:pPr>
                      <a:r>
                        <a:rPr lang="en-US" sz="1800" dirty="0">
                          <a:effectLst/>
                        </a:rPr>
                        <a:t>Event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rPr>
                        <a:t>2 to 3 Weeks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rPr>
                        <a:t>1month</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58737570"/>
                  </a:ext>
                </a:extLst>
              </a:tr>
            </a:tbl>
          </a:graphicData>
        </a:graphic>
      </p:graphicFrame>
    </p:spTree>
    <p:extLst>
      <p:ext uri="{BB962C8B-B14F-4D97-AF65-F5344CB8AC3E}">
        <p14:creationId xmlns:p14="http://schemas.microsoft.com/office/powerpoint/2010/main" val="589704123"/>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397164" y="350981"/>
            <a:ext cx="8589817" cy="632207"/>
          </a:xfrm>
        </p:spPr>
        <p:txBody>
          <a:bodyPr/>
          <a:lstStyle/>
          <a:p>
            <a:r>
              <a:rPr lang="en-US" sz="2400" dirty="0" smtClean="0"/>
              <a:t>BREAK FOR Questions</a:t>
            </a:r>
            <a:endParaRPr lang="en-US" sz="2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3246" y="1723999"/>
            <a:ext cx="5717309" cy="4189784"/>
          </a:xfrm>
          <a:prstGeom prst="rect">
            <a:avLst/>
          </a:prstGeom>
        </p:spPr>
      </p:pic>
    </p:spTree>
    <p:extLst>
      <p:ext uri="{BB962C8B-B14F-4D97-AF65-F5344CB8AC3E}">
        <p14:creationId xmlns:p14="http://schemas.microsoft.com/office/powerpoint/2010/main" val="454211985"/>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6303" y="1173018"/>
            <a:ext cx="8926097" cy="5292437"/>
          </a:xfrm>
          <a:prstGeom prst="rect">
            <a:avLst/>
          </a:prstGeom>
        </p:spPr>
      </p:pic>
      <p:sp>
        <p:nvSpPr>
          <p:cNvPr id="4" name="Title 1"/>
          <p:cNvSpPr>
            <a:spLocks noGrp="1"/>
          </p:cNvSpPr>
          <p:nvPr>
            <p:ph type="title"/>
          </p:nvPr>
        </p:nvSpPr>
        <p:spPr>
          <a:xfrm>
            <a:off x="217903" y="407405"/>
            <a:ext cx="8824497" cy="575784"/>
          </a:xfrm>
        </p:spPr>
        <p:txBody>
          <a:bodyPr/>
          <a:lstStyle/>
          <a:p>
            <a:r>
              <a:rPr lang="en-US" dirty="0" smtClean="0"/>
              <a:t>USING PRESENCE / EAGLE LIFE – Creating your EVENT</a:t>
            </a:r>
            <a:endParaRPr lang="en-US" dirty="0"/>
          </a:p>
        </p:txBody>
      </p:sp>
      <p:sp>
        <p:nvSpPr>
          <p:cNvPr id="10" name="Right Arrow 9"/>
          <p:cNvSpPr/>
          <p:nvPr/>
        </p:nvSpPr>
        <p:spPr>
          <a:xfrm>
            <a:off x="6567055" y="2743200"/>
            <a:ext cx="978408" cy="484632"/>
          </a:xfrm>
          <a:prstGeom prst="rightArrow">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4500921"/>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USING PRESENCE / EAGLE LIFE – Creating your EVENT</a:t>
            </a:r>
            <a:endParaRPr lang="en-US" dirty="0"/>
          </a:p>
        </p:txBody>
      </p:sp>
      <p:pic>
        <p:nvPicPr>
          <p:cNvPr id="2" name="Picture 1"/>
          <p:cNvPicPr>
            <a:picLocks noChangeAspect="1"/>
          </p:cNvPicPr>
          <p:nvPr/>
        </p:nvPicPr>
        <p:blipFill>
          <a:blip r:embed="rId2"/>
          <a:stretch>
            <a:fillRect/>
          </a:stretch>
        </p:blipFill>
        <p:spPr>
          <a:xfrm>
            <a:off x="0" y="1058727"/>
            <a:ext cx="9144000" cy="5519267"/>
          </a:xfrm>
          <a:prstGeom prst="rect">
            <a:avLst/>
          </a:prstGeom>
        </p:spPr>
      </p:pic>
      <p:sp>
        <p:nvSpPr>
          <p:cNvPr id="6" name="Right Arrow 5"/>
          <p:cNvSpPr/>
          <p:nvPr/>
        </p:nvSpPr>
        <p:spPr>
          <a:xfrm rot="17549241">
            <a:off x="5816079" y="2610656"/>
            <a:ext cx="1186128" cy="484632"/>
          </a:xfrm>
          <a:prstGeom prst="rightArrow">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4036857"/>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USING PRESENCE / EAGLE LIFE – Creating your EVENT</a:t>
            </a:r>
            <a:endParaRPr lang="en-US" dirty="0"/>
          </a:p>
        </p:txBody>
      </p:sp>
      <p:sp>
        <p:nvSpPr>
          <p:cNvPr id="3" name="TextBox 2"/>
          <p:cNvSpPr txBox="1"/>
          <p:nvPr/>
        </p:nvSpPr>
        <p:spPr>
          <a:xfrm>
            <a:off x="120072" y="1099127"/>
            <a:ext cx="4701309" cy="646331"/>
          </a:xfrm>
          <a:prstGeom prst="rect">
            <a:avLst/>
          </a:prstGeom>
          <a:noFill/>
        </p:spPr>
        <p:txBody>
          <a:bodyPr wrap="square" rtlCol="0">
            <a:spAutoFit/>
          </a:bodyPr>
          <a:lstStyle/>
          <a:p>
            <a:r>
              <a:rPr lang="en-US" dirty="0" smtClean="0"/>
              <a:t>Select  the organization form  and select department in the category section of the form</a:t>
            </a:r>
            <a:endParaRPr lang="en-US" dirty="0"/>
          </a:p>
        </p:txBody>
      </p:sp>
      <p:pic>
        <p:nvPicPr>
          <p:cNvPr id="7" name="Picture 6"/>
          <p:cNvPicPr>
            <a:picLocks noChangeAspect="1"/>
          </p:cNvPicPr>
          <p:nvPr/>
        </p:nvPicPr>
        <p:blipFill>
          <a:blip r:embed="rId2"/>
          <a:stretch>
            <a:fillRect/>
          </a:stretch>
        </p:blipFill>
        <p:spPr>
          <a:xfrm>
            <a:off x="120072" y="1745457"/>
            <a:ext cx="8922327" cy="4703469"/>
          </a:xfrm>
          <a:prstGeom prst="rect">
            <a:avLst/>
          </a:prstGeom>
        </p:spPr>
      </p:pic>
    </p:spTree>
    <p:extLst>
      <p:ext uri="{BB962C8B-B14F-4D97-AF65-F5344CB8AC3E}">
        <p14:creationId xmlns:p14="http://schemas.microsoft.com/office/powerpoint/2010/main" val="3182254286"/>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Presenter INFORMATION</a:t>
            </a:r>
            <a:endParaRPr lang="en-US" dirty="0"/>
          </a:p>
        </p:txBody>
      </p:sp>
      <p:sp>
        <p:nvSpPr>
          <p:cNvPr id="3" name="Content Placeholder 2">
            <a:extLst>
              <a:ext uri="{FF2B5EF4-FFF2-40B4-BE49-F238E27FC236}">
                <a16:creationId xmlns:a16="http://schemas.microsoft.com/office/drawing/2014/main" id="{76AE8B6F-B6FF-7D47-A06C-264AA94DBD35}"/>
              </a:ext>
            </a:extLst>
          </p:cNvPr>
          <p:cNvSpPr txBox="1">
            <a:spLocks/>
          </p:cNvSpPr>
          <p:nvPr/>
        </p:nvSpPr>
        <p:spPr>
          <a:xfrm>
            <a:off x="755310" y="1415332"/>
            <a:ext cx="7691460" cy="3880237"/>
          </a:xfrm>
          <a:prstGeom prst="rect">
            <a:avLst/>
          </a:prstGeom>
        </p:spPr>
        <p:txBody>
          <a:bodyPr vert="horz"/>
          <a:lstStyle>
            <a:lvl1pPr marL="457200" marR="0" indent="-457200" algn="l" defTabSz="457200" rtl="0" eaLnBrk="1" fontAlgn="auto" latinLnBrk="0" hangingPunct="1">
              <a:lnSpc>
                <a:spcPct val="100000"/>
              </a:lnSpc>
              <a:spcBef>
                <a:spcPct val="0"/>
              </a:spcBef>
              <a:spcAft>
                <a:spcPts val="0"/>
              </a:spcAft>
              <a:buClr>
                <a:srgbClr val="0061AF"/>
              </a:buClr>
              <a:buSzTx/>
              <a:buFont typeface="Arial"/>
              <a:buChar char="•"/>
              <a:tabLst/>
              <a:defRPr lang="en-US" sz="2400" kern="1200" baseline="0">
                <a:solidFill>
                  <a:schemeClr val="tx1"/>
                </a:solidFill>
                <a:latin typeface="Arial"/>
                <a:ea typeface="+mn-ea"/>
                <a:cs typeface="Arial"/>
              </a:defRPr>
            </a:lvl1pPr>
            <a:lvl2pPr marL="742950" indent="-285750" algn="l" defTabSz="457200" rtl="0" eaLnBrk="1" latinLnBrk="0" hangingPunct="1">
              <a:spcBef>
                <a:spcPct val="20000"/>
              </a:spcBef>
              <a:buClr>
                <a:schemeClr val="bg1">
                  <a:lumMod val="65000"/>
                </a:schemeClr>
              </a:buClr>
              <a:buFont typeface="Arial"/>
              <a:buChar char="–"/>
              <a:defRPr sz="2000" kern="1200">
                <a:solidFill>
                  <a:schemeClr val="tx1"/>
                </a:solidFill>
                <a:latin typeface="Arial"/>
                <a:ea typeface="+mn-ea"/>
                <a:cs typeface="+mn-cs"/>
              </a:defRPr>
            </a:lvl2pPr>
            <a:lvl3pPr marL="1143000" indent="-228600" algn="l" defTabSz="457200" rtl="0" eaLnBrk="1" latinLnBrk="0" hangingPunct="1">
              <a:spcBef>
                <a:spcPct val="20000"/>
              </a:spcBef>
              <a:buClrTx/>
              <a:buFont typeface="Arial"/>
              <a:buChar char="•"/>
              <a:defRPr sz="1600" kern="1200">
                <a:solidFill>
                  <a:schemeClr val="tx1"/>
                </a:solidFill>
                <a:latin typeface="Arial"/>
                <a:ea typeface="+mn-ea"/>
                <a:cs typeface="Arial"/>
              </a:defRPr>
            </a:lvl3pPr>
            <a:lvl4pPr marL="1600200" indent="-228600" algn="l" defTabSz="457200" rtl="0" eaLnBrk="1" latinLnBrk="0" hangingPunct="1">
              <a:spcBef>
                <a:spcPct val="20000"/>
              </a:spcBef>
              <a:buClrTx/>
              <a:buFont typeface="Arial"/>
              <a:buChar char="–"/>
              <a:defRPr sz="1200" kern="1200">
                <a:solidFill>
                  <a:schemeClr val="tx1"/>
                </a:solidFill>
                <a:latin typeface="Arial"/>
                <a:ea typeface="+mn-ea"/>
                <a:cs typeface="+mn-cs"/>
              </a:defRPr>
            </a:lvl4pPr>
            <a:lvl5pPr marL="2057400" indent="-228600" algn="l" defTabSz="457200" rtl="0" eaLnBrk="1" latinLnBrk="0" hangingPunct="1">
              <a:spcBef>
                <a:spcPct val="20000"/>
              </a:spcBef>
              <a:buClrTx/>
              <a:buFont typeface="Lucida Grande"/>
              <a:buChar char="»"/>
              <a:defRPr sz="800" kern="1200" baseline="0">
                <a:solidFill>
                  <a:schemeClr val="tx1"/>
                </a:solidFill>
                <a:latin typeface="Arial"/>
                <a:ea typeface="+mn-ea"/>
                <a:cs typefac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600"/>
              </a:spcAft>
            </a:pPr>
            <a:r>
              <a:rPr lang="en-US" sz="1600" b="1" dirty="0" smtClean="0">
                <a:latin typeface="Arial" panose="020B0604020202020204" pitchFamily="34" charset="0"/>
                <a:cs typeface="Arial" panose="020B0604020202020204" pitchFamily="34" charset="0"/>
              </a:rPr>
              <a:t>For Facilities and Reservations:</a:t>
            </a:r>
            <a:r>
              <a:rPr lang="en-US" sz="1600" dirty="0" smtClean="0">
                <a:latin typeface="Arial" panose="020B0604020202020204" pitchFamily="34" charset="0"/>
                <a:cs typeface="Arial" panose="020B0604020202020204" pitchFamily="34" charset="0"/>
              </a:rPr>
              <a:t/>
            </a:r>
            <a:br>
              <a:rPr lang="en-US" sz="1600" dirty="0" smtClean="0">
                <a:latin typeface="Arial" panose="020B0604020202020204" pitchFamily="34" charset="0"/>
                <a:cs typeface="Arial" panose="020B0604020202020204" pitchFamily="34" charset="0"/>
              </a:rPr>
            </a:br>
            <a:r>
              <a:rPr lang="en-US" sz="1600" dirty="0" smtClean="0">
                <a:latin typeface="Arial" panose="020B0604020202020204" pitchFamily="34" charset="0"/>
                <a:cs typeface="Arial" panose="020B0604020202020204" pitchFamily="34" charset="0"/>
              </a:rPr>
              <a:t/>
            </a:r>
            <a:br>
              <a:rPr lang="en-US" sz="1600" dirty="0" smtClean="0">
                <a:latin typeface="Arial" panose="020B0604020202020204" pitchFamily="34" charset="0"/>
                <a:cs typeface="Arial" panose="020B0604020202020204" pitchFamily="34" charset="0"/>
              </a:rPr>
            </a:br>
            <a:r>
              <a:rPr lang="en-US" sz="1600" dirty="0" smtClean="0">
                <a:latin typeface="Arial" panose="020B0604020202020204" pitchFamily="34" charset="0"/>
                <a:cs typeface="Arial" panose="020B0604020202020204" pitchFamily="34" charset="0"/>
              </a:rPr>
              <a:t>Marty Mickey, </a:t>
            </a:r>
            <a:r>
              <a:rPr lang="en-US" sz="1600" dirty="0" smtClean="0">
                <a:latin typeface="Arial" panose="020B0604020202020204" pitchFamily="34" charset="0"/>
                <a:cs typeface="Arial" panose="020B0604020202020204" pitchFamily="34" charset="0"/>
                <a:hlinkClick r:id="rId2"/>
              </a:rPr>
              <a:t>mmickey@nl.edu</a:t>
            </a:r>
            <a:r>
              <a:rPr lang="en-US" sz="1600" dirty="0" smtClean="0">
                <a:latin typeface="Arial" panose="020B0604020202020204" pitchFamily="34" charset="0"/>
                <a:cs typeface="Arial" panose="020B0604020202020204" pitchFamily="34" charset="0"/>
              </a:rPr>
              <a:t> </a:t>
            </a:r>
            <a:br>
              <a:rPr lang="en-US" sz="1600" dirty="0" smtClean="0">
                <a:latin typeface="Arial" panose="020B0604020202020204" pitchFamily="34" charset="0"/>
                <a:cs typeface="Arial" panose="020B0604020202020204" pitchFamily="34" charset="0"/>
              </a:rPr>
            </a:br>
            <a:r>
              <a:rPr lang="en-US" sz="1600" dirty="0" err="1" smtClean="0">
                <a:latin typeface="Arial" panose="020B0604020202020204" pitchFamily="34" charset="0"/>
                <a:cs typeface="Arial" panose="020B0604020202020204" pitchFamily="34" charset="0"/>
              </a:rPr>
              <a:t>Karolynn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Boness</a:t>
            </a:r>
            <a:r>
              <a:rPr lang="en-US" sz="1600" dirty="0" smtClean="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hlinkClick r:id="rId3"/>
              </a:rPr>
              <a:t>kboness@nl.edu</a:t>
            </a:r>
            <a:r>
              <a:rPr lang="en-US" sz="1600" dirty="0" smtClean="0">
                <a:latin typeface="Arial" panose="020B0604020202020204" pitchFamily="34" charset="0"/>
                <a:cs typeface="Arial" panose="020B0604020202020204" pitchFamily="34" charset="0"/>
              </a:rPr>
              <a:t> </a:t>
            </a:r>
            <a:br>
              <a:rPr lang="en-US" sz="1600" dirty="0" smtClean="0">
                <a:latin typeface="Arial" panose="020B0604020202020204" pitchFamily="34" charset="0"/>
                <a:cs typeface="Arial" panose="020B0604020202020204" pitchFamily="34" charset="0"/>
              </a:rPr>
            </a:br>
            <a:r>
              <a:rPr lang="en-US" sz="1600" dirty="0" smtClean="0">
                <a:latin typeface="Arial" panose="020B0604020202020204" pitchFamily="34" charset="0"/>
                <a:cs typeface="Arial" panose="020B0604020202020204" pitchFamily="34" charset="0"/>
              </a:rPr>
              <a:t> </a:t>
            </a:r>
          </a:p>
          <a:p>
            <a:pPr lvl="0">
              <a:spcAft>
                <a:spcPts val="600"/>
              </a:spcAft>
            </a:pPr>
            <a:r>
              <a:rPr lang="en-US" sz="1600" b="1" dirty="0" smtClean="0">
                <a:latin typeface="Arial" panose="020B0604020202020204" pitchFamily="34" charset="0"/>
                <a:cs typeface="Arial" panose="020B0604020202020204" pitchFamily="34" charset="0"/>
              </a:rPr>
              <a:t>For Presence / Eagle Life:</a:t>
            </a:r>
            <a:r>
              <a:rPr lang="en-US" sz="1600" dirty="0" smtClean="0">
                <a:latin typeface="Arial" panose="020B0604020202020204" pitchFamily="34" charset="0"/>
                <a:cs typeface="Arial" panose="020B0604020202020204" pitchFamily="34" charset="0"/>
              </a:rPr>
              <a:t/>
            </a:r>
            <a:br>
              <a:rPr lang="en-US" sz="1600" dirty="0" smtClean="0">
                <a:latin typeface="Arial" panose="020B0604020202020204" pitchFamily="34" charset="0"/>
                <a:cs typeface="Arial" panose="020B0604020202020204" pitchFamily="34" charset="0"/>
              </a:rPr>
            </a:br>
            <a:r>
              <a:rPr lang="en-US" sz="1600" dirty="0" smtClean="0">
                <a:latin typeface="Arial" panose="020B0604020202020204" pitchFamily="34" charset="0"/>
                <a:cs typeface="Arial" panose="020B0604020202020204" pitchFamily="34" charset="0"/>
              </a:rPr>
              <a:t/>
            </a:r>
            <a:br>
              <a:rPr lang="en-US" sz="1600" dirty="0" smtClean="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Marquece Holifield, </a:t>
            </a:r>
            <a:r>
              <a:rPr lang="en-US" sz="1600" dirty="0" smtClean="0">
                <a:latin typeface="Arial" panose="020B0604020202020204" pitchFamily="34" charset="0"/>
                <a:cs typeface="Arial" panose="020B0604020202020204" pitchFamily="34" charset="0"/>
                <a:hlinkClick r:id="rId4"/>
              </a:rPr>
              <a:t>mholifield@nl.edu</a:t>
            </a:r>
            <a:r>
              <a:rPr lang="en-US" sz="1600" dirty="0" smtClean="0">
                <a:latin typeface="Arial" panose="020B0604020202020204" pitchFamily="34" charset="0"/>
                <a:cs typeface="Arial" panose="020B0604020202020204" pitchFamily="34" charset="0"/>
              </a:rPr>
              <a:t> </a:t>
            </a:r>
            <a:br>
              <a:rPr lang="en-US" sz="1600" dirty="0" smtClean="0">
                <a:latin typeface="Arial" panose="020B0604020202020204" pitchFamily="34" charset="0"/>
                <a:cs typeface="Arial" panose="020B0604020202020204" pitchFamily="34" charset="0"/>
              </a:rPr>
            </a:br>
            <a:r>
              <a:rPr lang="en-US" sz="1600" dirty="0" smtClean="0">
                <a:latin typeface="Arial" panose="020B0604020202020204" pitchFamily="34" charset="0"/>
                <a:cs typeface="Arial" panose="020B0604020202020204" pitchFamily="34" charset="0"/>
              </a:rPr>
              <a:t>Danielle Laban, </a:t>
            </a:r>
            <a:r>
              <a:rPr lang="en-US" sz="1600" dirty="0" smtClean="0">
                <a:latin typeface="Arial" panose="020B0604020202020204" pitchFamily="34" charset="0"/>
                <a:cs typeface="Arial" panose="020B0604020202020204" pitchFamily="34" charset="0"/>
                <a:hlinkClick r:id="rId5"/>
              </a:rPr>
              <a:t>dlaban@nl.edu</a:t>
            </a:r>
            <a:r>
              <a:rPr lang="en-US" sz="1600" dirty="0" smtClean="0">
                <a:latin typeface="Arial" panose="020B0604020202020204" pitchFamily="34" charset="0"/>
                <a:cs typeface="Arial" panose="020B0604020202020204" pitchFamily="34" charset="0"/>
              </a:rPr>
              <a:t> </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a:p>
            <a:pPr lvl="0">
              <a:spcAft>
                <a:spcPts val="600"/>
              </a:spcAft>
            </a:pPr>
            <a:r>
              <a:rPr lang="en-US" sz="1600" b="1" dirty="0" smtClean="0">
                <a:latin typeface="Arial" panose="020B0604020202020204" pitchFamily="34" charset="0"/>
                <a:cs typeface="Arial" panose="020B0604020202020204" pitchFamily="34" charset="0"/>
              </a:rPr>
              <a:t>For COVID-19 Response / Emergency information:</a:t>
            </a:r>
            <a:r>
              <a:rPr lang="en-US" sz="1600" dirty="0" smtClean="0">
                <a:latin typeface="Arial" panose="020B0604020202020204" pitchFamily="34" charset="0"/>
                <a:cs typeface="Arial" panose="020B0604020202020204" pitchFamily="34" charset="0"/>
              </a:rPr>
              <a:t/>
            </a:r>
            <a:br>
              <a:rPr lang="en-US" sz="1600" dirty="0" smtClean="0">
                <a:latin typeface="Arial" panose="020B0604020202020204" pitchFamily="34" charset="0"/>
                <a:cs typeface="Arial" panose="020B0604020202020204" pitchFamily="34" charset="0"/>
              </a:rPr>
            </a:br>
            <a:r>
              <a:rPr lang="en-US" sz="1600" dirty="0" smtClean="0">
                <a:latin typeface="Arial" panose="020B0604020202020204" pitchFamily="34" charset="0"/>
                <a:cs typeface="Arial" panose="020B0604020202020204" pitchFamily="34" charset="0"/>
              </a:rPr>
              <a:t/>
            </a:r>
            <a:br>
              <a:rPr lang="en-US" sz="1600" dirty="0" smtClean="0">
                <a:latin typeface="Arial" panose="020B0604020202020204" pitchFamily="34" charset="0"/>
                <a:cs typeface="Arial" panose="020B0604020202020204" pitchFamily="34" charset="0"/>
              </a:rPr>
            </a:br>
            <a:r>
              <a:rPr lang="en-US" sz="1600" dirty="0" err="1" smtClean="0">
                <a:latin typeface="Arial" panose="020B0604020202020204" pitchFamily="34" charset="0"/>
                <a:cs typeface="Arial" panose="020B0604020202020204" pitchFamily="34" charset="0"/>
              </a:rPr>
              <a:t>Aurélio</a:t>
            </a:r>
            <a:r>
              <a:rPr lang="en-US" sz="1600" dirty="0" smtClean="0">
                <a:latin typeface="Arial" panose="020B0604020202020204" pitchFamily="34" charset="0"/>
                <a:cs typeface="Arial" panose="020B0604020202020204" pitchFamily="34" charset="0"/>
              </a:rPr>
              <a:t> Valente, </a:t>
            </a:r>
            <a:r>
              <a:rPr lang="en-US" sz="1600" dirty="0" smtClean="0">
                <a:latin typeface="Arial" panose="020B0604020202020204" pitchFamily="34" charset="0"/>
                <a:cs typeface="Arial" panose="020B0604020202020204" pitchFamily="34" charset="0"/>
                <a:hlinkClick r:id="rId6"/>
              </a:rPr>
              <a:t>avalente@nl.edu</a:t>
            </a:r>
            <a:r>
              <a:rPr lang="en-US" sz="1600" dirty="0" smtClean="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2968313"/>
      </p:ext>
    </p:extLst>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USING PRESENCE / EAGLE LIFE – Creating your EVENT</a:t>
            </a:r>
            <a:endParaRPr lang="en-US" dirty="0"/>
          </a:p>
        </p:txBody>
      </p:sp>
      <p:sp>
        <p:nvSpPr>
          <p:cNvPr id="2" name="TextBox 1"/>
          <p:cNvSpPr txBox="1"/>
          <p:nvPr/>
        </p:nvSpPr>
        <p:spPr>
          <a:xfrm>
            <a:off x="304800" y="1099127"/>
            <a:ext cx="7028873" cy="369332"/>
          </a:xfrm>
          <a:prstGeom prst="rect">
            <a:avLst/>
          </a:prstGeom>
          <a:noFill/>
        </p:spPr>
        <p:txBody>
          <a:bodyPr wrap="square" rtlCol="0">
            <a:spAutoFit/>
          </a:bodyPr>
          <a:lstStyle/>
          <a:p>
            <a:r>
              <a:rPr lang="en-US" dirty="0" smtClean="0"/>
              <a:t>Click on  events  and the +  to create your event</a:t>
            </a:r>
            <a:endParaRPr lang="en-US" dirty="0"/>
          </a:p>
        </p:txBody>
      </p:sp>
      <p:pic>
        <p:nvPicPr>
          <p:cNvPr id="5" name="Picture 4"/>
          <p:cNvPicPr>
            <a:picLocks noChangeAspect="1"/>
          </p:cNvPicPr>
          <p:nvPr/>
        </p:nvPicPr>
        <p:blipFill>
          <a:blip r:embed="rId2"/>
          <a:stretch>
            <a:fillRect/>
          </a:stretch>
        </p:blipFill>
        <p:spPr>
          <a:xfrm>
            <a:off x="217903" y="1584397"/>
            <a:ext cx="8649005" cy="4844111"/>
          </a:xfrm>
          <a:prstGeom prst="rect">
            <a:avLst/>
          </a:prstGeom>
        </p:spPr>
      </p:pic>
    </p:spTree>
    <p:extLst>
      <p:ext uri="{BB962C8B-B14F-4D97-AF65-F5344CB8AC3E}">
        <p14:creationId xmlns:p14="http://schemas.microsoft.com/office/powerpoint/2010/main" val="3148323265"/>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USING PRESENCE / EAGLE LIFE</a:t>
            </a:r>
            <a:endParaRPr lang="en-US" dirty="0"/>
          </a:p>
        </p:txBody>
      </p:sp>
      <p:sp>
        <p:nvSpPr>
          <p:cNvPr id="2" name="TextBox 1"/>
          <p:cNvSpPr txBox="1"/>
          <p:nvPr/>
        </p:nvSpPr>
        <p:spPr>
          <a:xfrm>
            <a:off x="217902" y="1136073"/>
            <a:ext cx="7512933" cy="923330"/>
          </a:xfrm>
          <a:prstGeom prst="rect">
            <a:avLst/>
          </a:prstGeom>
          <a:noFill/>
        </p:spPr>
        <p:txBody>
          <a:bodyPr wrap="square" rtlCol="0">
            <a:spAutoFit/>
          </a:bodyPr>
          <a:lstStyle/>
          <a:p>
            <a:r>
              <a:rPr lang="en-US" dirty="0" smtClean="0"/>
              <a:t>Click on + sign</a:t>
            </a:r>
          </a:p>
          <a:p>
            <a:r>
              <a:rPr lang="en-US" dirty="0" smtClean="0"/>
              <a:t> forms  and  + sign to create form</a:t>
            </a:r>
          </a:p>
          <a:p>
            <a:r>
              <a:rPr lang="en-US" dirty="0" smtClean="0"/>
              <a:t>name your form by clicking on settings</a:t>
            </a:r>
            <a:endParaRPr lang="en-US" dirty="0"/>
          </a:p>
        </p:txBody>
      </p:sp>
      <p:pic>
        <p:nvPicPr>
          <p:cNvPr id="3" name="Picture 2"/>
          <p:cNvPicPr>
            <a:picLocks noChangeAspect="1"/>
          </p:cNvPicPr>
          <p:nvPr/>
        </p:nvPicPr>
        <p:blipFill>
          <a:blip r:embed="rId2"/>
          <a:stretch>
            <a:fillRect/>
          </a:stretch>
        </p:blipFill>
        <p:spPr>
          <a:xfrm>
            <a:off x="1062747" y="2479532"/>
            <a:ext cx="7531511" cy="3555508"/>
          </a:xfrm>
          <a:prstGeom prst="rect">
            <a:avLst/>
          </a:prstGeom>
        </p:spPr>
      </p:pic>
    </p:spTree>
    <p:extLst>
      <p:ext uri="{BB962C8B-B14F-4D97-AF65-F5344CB8AC3E}">
        <p14:creationId xmlns:p14="http://schemas.microsoft.com/office/powerpoint/2010/main" val="335835315"/>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USING PRESENCE / EAGLE LIFE</a:t>
            </a:r>
            <a:endParaRPr lang="en-US" dirty="0"/>
          </a:p>
        </p:txBody>
      </p:sp>
      <p:sp>
        <p:nvSpPr>
          <p:cNvPr id="2" name="TextBox 1"/>
          <p:cNvSpPr txBox="1"/>
          <p:nvPr/>
        </p:nvSpPr>
        <p:spPr>
          <a:xfrm>
            <a:off x="217902" y="1136073"/>
            <a:ext cx="7512933" cy="646331"/>
          </a:xfrm>
          <a:prstGeom prst="rect">
            <a:avLst/>
          </a:prstGeom>
          <a:noFill/>
        </p:spPr>
        <p:txBody>
          <a:bodyPr wrap="square" rtlCol="0">
            <a:spAutoFit/>
          </a:bodyPr>
          <a:lstStyle/>
          <a:p>
            <a:r>
              <a:rPr lang="en-US" dirty="0" smtClean="0"/>
              <a:t>To start your form select  form select</a:t>
            </a:r>
          </a:p>
          <a:p>
            <a:r>
              <a:rPr lang="en-US" dirty="0" smtClean="0"/>
              <a:t>By dragging style into the  let’s build form space</a:t>
            </a:r>
            <a:endParaRPr lang="en-US" dirty="0"/>
          </a:p>
        </p:txBody>
      </p:sp>
      <p:pic>
        <p:nvPicPr>
          <p:cNvPr id="5" name="Picture 4"/>
          <p:cNvPicPr>
            <a:picLocks noChangeAspect="1"/>
          </p:cNvPicPr>
          <p:nvPr/>
        </p:nvPicPr>
        <p:blipFill>
          <a:blip r:embed="rId2"/>
          <a:stretch>
            <a:fillRect/>
          </a:stretch>
        </p:blipFill>
        <p:spPr>
          <a:xfrm>
            <a:off x="1250504" y="2238718"/>
            <a:ext cx="7264426" cy="3731613"/>
          </a:xfrm>
          <a:prstGeom prst="rect">
            <a:avLst/>
          </a:prstGeom>
        </p:spPr>
      </p:pic>
    </p:spTree>
    <p:extLst>
      <p:ext uri="{BB962C8B-B14F-4D97-AF65-F5344CB8AC3E}">
        <p14:creationId xmlns:p14="http://schemas.microsoft.com/office/powerpoint/2010/main" val="590607143"/>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USING PRESENCE / EAGLE LIFE</a:t>
            </a:r>
            <a:endParaRPr lang="en-US" dirty="0"/>
          </a:p>
        </p:txBody>
      </p:sp>
      <p:sp>
        <p:nvSpPr>
          <p:cNvPr id="2" name="TextBox 1"/>
          <p:cNvSpPr txBox="1"/>
          <p:nvPr/>
        </p:nvSpPr>
        <p:spPr>
          <a:xfrm>
            <a:off x="217902" y="1136073"/>
            <a:ext cx="7512933" cy="646331"/>
          </a:xfrm>
          <a:prstGeom prst="rect">
            <a:avLst/>
          </a:prstGeom>
          <a:noFill/>
        </p:spPr>
        <p:txBody>
          <a:bodyPr wrap="square" rtlCol="0">
            <a:spAutoFit/>
          </a:bodyPr>
          <a:lstStyle/>
          <a:p>
            <a:r>
              <a:rPr lang="en-US" dirty="0" smtClean="0"/>
              <a:t>To add your RSVP to your event</a:t>
            </a:r>
          </a:p>
          <a:p>
            <a:r>
              <a:rPr lang="en-US" dirty="0" smtClean="0"/>
              <a:t>Click  form settings,  click visibility and select attach to event  </a:t>
            </a:r>
            <a:endParaRPr lang="en-US" dirty="0"/>
          </a:p>
        </p:txBody>
      </p:sp>
      <p:pic>
        <p:nvPicPr>
          <p:cNvPr id="3" name="Picture 2"/>
          <p:cNvPicPr>
            <a:picLocks noChangeAspect="1"/>
          </p:cNvPicPr>
          <p:nvPr/>
        </p:nvPicPr>
        <p:blipFill>
          <a:blip r:embed="rId2"/>
          <a:stretch>
            <a:fillRect/>
          </a:stretch>
        </p:blipFill>
        <p:spPr>
          <a:xfrm>
            <a:off x="1379959" y="2172918"/>
            <a:ext cx="6864372" cy="3861209"/>
          </a:xfrm>
          <a:prstGeom prst="rect">
            <a:avLst/>
          </a:prstGeom>
        </p:spPr>
      </p:pic>
      <p:sp>
        <p:nvSpPr>
          <p:cNvPr id="9" name="Right Arrow 8"/>
          <p:cNvSpPr/>
          <p:nvPr/>
        </p:nvSpPr>
        <p:spPr>
          <a:xfrm>
            <a:off x="4970312" y="4436899"/>
            <a:ext cx="978408" cy="484632"/>
          </a:xfrm>
          <a:prstGeom prst="rightArrow">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2965577"/>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USING PRESENCE / EAGLE LIFE</a:t>
            </a:r>
            <a:endParaRPr lang="en-US" dirty="0"/>
          </a:p>
        </p:txBody>
      </p:sp>
      <p:pic>
        <p:nvPicPr>
          <p:cNvPr id="5" name="Picture 4"/>
          <p:cNvPicPr>
            <a:picLocks noChangeAspect="1"/>
          </p:cNvPicPr>
          <p:nvPr/>
        </p:nvPicPr>
        <p:blipFill>
          <a:blip r:embed="rId2"/>
          <a:stretch>
            <a:fillRect/>
          </a:stretch>
        </p:blipFill>
        <p:spPr>
          <a:xfrm>
            <a:off x="2328013" y="2418681"/>
            <a:ext cx="6090360" cy="3425828"/>
          </a:xfrm>
          <a:prstGeom prst="rect">
            <a:avLst/>
          </a:prstGeom>
        </p:spPr>
      </p:pic>
      <p:sp>
        <p:nvSpPr>
          <p:cNvPr id="7" name="TextBox 6"/>
          <p:cNvSpPr txBox="1"/>
          <p:nvPr/>
        </p:nvSpPr>
        <p:spPr>
          <a:xfrm>
            <a:off x="217903" y="1209964"/>
            <a:ext cx="3199552" cy="646331"/>
          </a:xfrm>
          <a:prstGeom prst="rect">
            <a:avLst/>
          </a:prstGeom>
          <a:noFill/>
        </p:spPr>
        <p:txBody>
          <a:bodyPr wrap="square" rtlCol="0">
            <a:spAutoFit/>
          </a:bodyPr>
          <a:lstStyle/>
          <a:p>
            <a:r>
              <a:rPr lang="en-US" dirty="0" smtClean="0"/>
              <a:t>Go to events, enter the dates of your event, select event </a:t>
            </a:r>
            <a:endParaRPr lang="en-US" dirty="0"/>
          </a:p>
        </p:txBody>
      </p:sp>
      <p:sp>
        <p:nvSpPr>
          <p:cNvPr id="12" name="Right Arrow 11"/>
          <p:cNvSpPr/>
          <p:nvPr/>
        </p:nvSpPr>
        <p:spPr>
          <a:xfrm>
            <a:off x="6743444" y="3551957"/>
            <a:ext cx="978408" cy="484632"/>
          </a:xfrm>
          <a:prstGeom prst="rightArrow">
            <a:avLst/>
          </a:prstGeom>
          <a:solidFill>
            <a:srgbClr val="FF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7991061"/>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USING PRESENCE / EAGLE LIFE – TAKING ATTENDANCE</a:t>
            </a:r>
            <a:endParaRPr lang="en-US" dirty="0"/>
          </a:p>
        </p:txBody>
      </p:sp>
      <p:sp>
        <p:nvSpPr>
          <p:cNvPr id="7" name="TextBox 6"/>
          <p:cNvSpPr txBox="1"/>
          <p:nvPr/>
        </p:nvSpPr>
        <p:spPr>
          <a:xfrm>
            <a:off x="217903" y="1209964"/>
            <a:ext cx="3199552" cy="646331"/>
          </a:xfrm>
          <a:prstGeom prst="rect">
            <a:avLst/>
          </a:prstGeom>
          <a:noFill/>
        </p:spPr>
        <p:txBody>
          <a:bodyPr wrap="square" rtlCol="0">
            <a:spAutoFit/>
          </a:bodyPr>
          <a:lstStyle/>
          <a:p>
            <a:r>
              <a:rPr lang="en-US" dirty="0" smtClean="0"/>
              <a:t>Go to events, enter the dates of your event, select event </a:t>
            </a:r>
            <a:endParaRPr lang="en-US" dirty="0"/>
          </a:p>
        </p:txBody>
      </p:sp>
      <p:pic>
        <p:nvPicPr>
          <p:cNvPr id="2" name="Picture 1"/>
          <p:cNvPicPr>
            <a:picLocks noChangeAspect="1"/>
          </p:cNvPicPr>
          <p:nvPr/>
        </p:nvPicPr>
        <p:blipFill>
          <a:blip r:embed="rId2"/>
          <a:stretch>
            <a:fillRect/>
          </a:stretch>
        </p:blipFill>
        <p:spPr>
          <a:xfrm>
            <a:off x="1861895" y="2273643"/>
            <a:ext cx="6633391" cy="3731282"/>
          </a:xfrm>
          <a:prstGeom prst="rect">
            <a:avLst/>
          </a:prstGeom>
        </p:spPr>
      </p:pic>
      <p:sp>
        <p:nvSpPr>
          <p:cNvPr id="6" name="Right Arrow 5"/>
          <p:cNvSpPr/>
          <p:nvPr/>
        </p:nvSpPr>
        <p:spPr>
          <a:xfrm>
            <a:off x="6385923" y="3956558"/>
            <a:ext cx="978408" cy="484632"/>
          </a:xfrm>
          <a:prstGeom prst="rightArrow">
            <a:avLst/>
          </a:prstGeom>
          <a:solidFill>
            <a:srgbClr val="C0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6524224"/>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USING PRESENCE / EAGLE LIFE – TAKING ATTENDANCE</a:t>
            </a:r>
            <a:endParaRPr lang="en-US" dirty="0"/>
          </a:p>
        </p:txBody>
      </p:sp>
      <p:sp>
        <p:nvSpPr>
          <p:cNvPr id="7" name="TextBox 6"/>
          <p:cNvSpPr txBox="1"/>
          <p:nvPr/>
        </p:nvSpPr>
        <p:spPr>
          <a:xfrm>
            <a:off x="217903" y="1117600"/>
            <a:ext cx="3199552" cy="646331"/>
          </a:xfrm>
          <a:prstGeom prst="rect">
            <a:avLst/>
          </a:prstGeom>
          <a:noFill/>
        </p:spPr>
        <p:txBody>
          <a:bodyPr wrap="square" rtlCol="0">
            <a:spAutoFit/>
          </a:bodyPr>
          <a:lstStyle/>
          <a:p>
            <a:r>
              <a:rPr lang="en-US" dirty="0" smtClean="0"/>
              <a:t>Click add attendees and add Id  numbers  and click check-in </a:t>
            </a:r>
            <a:endParaRPr lang="en-US" dirty="0"/>
          </a:p>
        </p:txBody>
      </p:sp>
      <p:pic>
        <p:nvPicPr>
          <p:cNvPr id="5" name="Picture 4"/>
          <p:cNvPicPr>
            <a:picLocks noChangeAspect="1"/>
          </p:cNvPicPr>
          <p:nvPr/>
        </p:nvPicPr>
        <p:blipFill>
          <a:blip r:embed="rId2"/>
          <a:stretch>
            <a:fillRect/>
          </a:stretch>
        </p:blipFill>
        <p:spPr>
          <a:xfrm>
            <a:off x="1570487" y="2175133"/>
            <a:ext cx="7144571" cy="3751167"/>
          </a:xfrm>
          <a:prstGeom prst="rect">
            <a:avLst/>
          </a:prstGeom>
        </p:spPr>
      </p:pic>
    </p:spTree>
    <p:extLst>
      <p:ext uri="{BB962C8B-B14F-4D97-AF65-F5344CB8AC3E}">
        <p14:creationId xmlns:p14="http://schemas.microsoft.com/office/powerpoint/2010/main" val="1293533619"/>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397164" y="350981"/>
            <a:ext cx="8589817" cy="632207"/>
          </a:xfrm>
        </p:spPr>
        <p:txBody>
          <a:bodyPr/>
          <a:lstStyle/>
          <a:p>
            <a:r>
              <a:rPr lang="en-US" sz="2400" dirty="0" smtClean="0"/>
              <a:t>BREAK FOR Questions</a:t>
            </a:r>
            <a:endParaRPr lang="en-US" sz="2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3246" y="1723999"/>
            <a:ext cx="5717309" cy="4189784"/>
          </a:xfrm>
          <a:prstGeom prst="rect">
            <a:avLst/>
          </a:prstGeom>
        </p:spPr>
      </p:pic>
    </p:spTree>
    <p:extLst>
      <p:ext uri="{BB962C8B-B14F-4D97-AF65-F5344CB8AC3E}">
        <p14:creationId xmlns:p14="http://schemas.microsoft.com/office/powerpoint/2010/main" val="3732022168"/>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ENHANCED CLEANING</a:t>
            </a:r>
            <a:endParaRPr lang="en-US" dirty="0"/>
          </a:p>
        </p:txBody>
      </p:sp>
      <p:sp>
        <p:nvSpPr>
          <p:cNvPr id="3" name="Content Placeholder 2">
            <a:extLst>
              <a:ext uri="{FF2B5EF4-FFF2-40B4-BE49-F238E27FC236}">
                <a16:creationId xmlns:a16="http://schemas.microsoft.com/office/drawing/2014/main" id="{76AE8B6F-B6FF-7D47-A06C-264AA94DBD35}"/>
              </a:ext>
            </a:extLst>
          </p:cNvPr>
          <p:cNvSpPr txBox="1">
            <a:spLocks/>
          </p:cNvSpPr>
          <p:nvPr/>
        </p:nvSpPr>
        <p:spPr>
          <a:xfrm>
            <a:off x="755310" y="1415332"/>
            <a:ext cx="7691460" cy="3880237"/>
          </a:xfrm>
          <a:prstGeom prst="rect">
            <a:avLst/>
          </a:prstGeom>
        </p:spPr>
        <p:txBody>
          <a:bodyPr vert="horz"/>
          <a:lstStyle>
            <a:lvl1pPr marL="457200" marR="0" indent="-457200" algn="l" defTabSz="457200" rtl="0" eaLnBrk="1" fontAlgn="auto" latinLnBrk="0" hangingPunct="1">
              <a:lnSpc>
                <a:spcPct val="100000"/>
              </a:lnSpc>
              <a:spcBef>
                <a:spcPct val="0"/>
              </a:spcBef>
              <a:spcAft>
                <a:spcPts val="0"/>
              </a:spcAft>
              <a:buClr>
                <a:srgbClr val="0061AF"/>
              </a:buClr>
              <a:buSzTx/>
              <a:buFont typeface="Arial"/>
              <a:buChar char="•"/>
              <a:tabLst/>
              <a:defRPr lang="en-US" sz="2400" kern="1200" baseline="0">
                <a:solidFill>
                  <a:schemeClr val="tx1"/>
                </a:solidFill>
                <a:latin typeface="Arial"/>
                <a:ea typeface="+mn-ea"/>
                <a:cs typeface="Arial"/>
              </a:defRPr>
            </a:lvl1pPr>
            <a:lvl2pPr marL="742950" indent="-285750" algn="l" defTabSz="457200" rtl="0" eaLnBrk="1" latinLnBrk="0" hangingPunct="1">
              <a:spcBef>
                <a:spcPct val="20000"/>
              </a:spcBef>
              <a:buClr>
                <a:schemeClr val="bg1">
                  <a:lumMod val="65000"/>
                </a:schemeClr>
              </a:buClr>
              <a:buFont typeface="Arial"/>
              <a:buChar char="–"/>
              <a:defRPr sz="2000" kern="1200">
                <a:solidFill>
                  <a:schemeClr val="tx1"/>
                </a:solidFill>
                <a:latin typeface="Arial"/>
                <a:ea typeface="+mn-ea"/>
                <a:cs typeface="+mn-cs"/>
              </a:defRPr>
            </a:lvl2pPr>
            <a:lvl3pPr marL="1143000" indent="-228600" algn="l" defTabSz="457200" rtl="0" eaLnBrk="1" latinLnBrk="0" hangingPunct="1">
              <a:spcBef>
                <a:spcPct val="20000"/>
              </a:spcBef>
              <a:buClrTx/>
              <a:buFont typeface="Arial"/>
              <a:buChar char="•"/>
              <a:defRPr sz="1600" kern="1200">
                <a:solidFill>
                  <a:schemeClr val="tx1"/>
                </a:solidFill>
                <a:latin typeface="Arial"/>
                <a:ea typeface="+mn-ea"/>
                <a:cs typeface="Arial"/>
              </a:defRPr>
            </a:lvl3pPr>
            <a:lvl4pPr marL="1600200" indent="-228600" algn="l" defTabSz="457200" rtl="0" eaLnBrk="1" latinLnBrk="0" hangingPunct="1">
              <a:spcBef>
                <a:spcPct val="20000"/>
              </a:spcBef>
              <a:buClrTx/>
              <a:buFont typeface="Arial"/>
              <a:buChar char="–"/>
              <a:defRPr sz="1200" kern="1200">
                <a:solidFill>
                  <a:schemeClr val="tx1"/>
                </a:solidFill>
                <a:latin typeface="Arial"/>
                <a:ea typeface="+mn-ea"/>
                <a:cs typeface="+mn-cs"/>
              </a:defRPr>
            </a:lvl4pPr>
            <a:lvl5pPr marL="2057400" indent="-228600" algn="l" defTabSz="457200" rtl="0" eaLnBrk="1" latinLnBrk="0" hangingPunct="1">
              <a:spcBef>
                <a:spcPct val="20000"/>
              </a:spcBef>
              <a:buClrTx/>
              <a:buFont typeface="Lucida Grande"/>
              <a:buChar char="»"/>
              <a:defRPr sz="800" kern="1200" baseline="0">
                <a:solidFill>
                  <a:schemeClr val="tx1"/>
                </a:solidFill>
                <a:latin typeface="Arial"/>
                <a:ea typeface="+mn-ea"/>
                <a:cs typefac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600"/>
              </a:spcAft>
            </a:pPr>
            <a:r>
              <a:rPr lang="en-US" sz="1600" dirty="0" smtClean="0">
                <a:latin typeface="Arial" panose="020B0604020202020204" pitchFamily="34" charset="0"/>
                <a:cs typeface="Arial" panose="020B0604020202020204" pitchFamily="34" charset="0"/>
              </a:rPr>
              <a:t>Frequent cleaning is occurring throughout the day at all high-tough areas throughout the University.</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a:p>
            <a:pPr lvl="0">
              <a:spcAft>
                <a:spcPts val="600"/>
              </a:spcAft>
            </a:pPr>
            <a:r>
              <a:rPr lang="en-US" sz="1600" dirty="0" smtClean="0">
                <a:latin typeface="Arial" panose="020B0604020202020204" pitchFamily="34" charset="0"/>
                <a:cs typeface="Arial" panose="020B0604020202020204" pitchFamily="34" charset="0"/>
              </a:rPr>
              <a:t>All rooms used for meeting or classes will be cleaned after such meeting or class is completed.</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a:p>
            <a:pPr lvl="0">
              <a:spcAft>
                <a:spcPts val="600"/>
              </a:spcAft>
            </a:pPr>
            <a:r>
              <a:rPr lang="en-US" sz="1600" dirty="0" smtClean="0">
                <a:latin typeface="Arial" panose="020B0604020202020204" pitchFamily="34" charset="0"/>
                <a:cs typeface="Arial" panose="020B0604020202020204" pitchFamily="34" charset="0"/>
              </a:rPr>
              <a:t>At the end of each day, all rooms (classrooms, offices ad conference rooms) used during the day are cleaned.</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a:p>
            <a:pPr lvl="0">
              <a:spcAft>
                <a:spcPts val="600"/>
              </a:spcAft>
            </a:pPr>
            <a:r>
              <a:rPr lang="en-US" sz="1600" dirty="0" smtClean="0">
                <a:latin typeface="Arial" panose="020B0604020202020204" pitchFamily="34" charset="0"/>
                <a:cs typeface="Arial" panose="020B0604020202020204" pitchFamily="34" charset="0"/>
              </a:rPr>
              <a:t>It is important that IDs are scanned upon entry to campus so we can have a record of which employees are on campus so we can know which offices to clean.</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413942"/>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397164" y="350981"/>
            <a:ext cx="8589817" cy="632207"/>
          </a:xfrm>
        </p:spPr>
        <p:txBody>
          <a:bodyPr/>
          <a:lstStyle/>
          <a:p>
            <a:r>
              <a:rPr lang="en-US" sz="2400" dirty="0" smtClean="0"/>
              <a:t>BREAK FOR Questions</a:t>
            </a:r>
            <a:endParaRPr lang="en-US" sz="2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3246" y="1723999"/>
            <a:ext cx="5717309" cy="4189784"/>
          </a:xfrm>
          <a:prstGeom prst="rect">
            <a:avLst/>
          </a:prstGeom>
        </p:spPr>
      </p:pic>
    </p:spTree>
    <p:extLst>
      <p:ext uri="{BB962C8B-B14F-4D97-AF65-F5344CB8AC3E}">
        <p14:creationId xmlns:p14="http://schemas.microsoft.com/office/powerpoint/2010/main" val="3538146536"/>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17903" y="407405"/>
            <a:ext cx="8824497" cy="575784"/>
          </a:xfrm>
        </p:spPr>
        <p:txBody>
          <a:bodyPr/>
          <a:lstStyle/>
          <a:p>
            <a:r>
              <a:rPr lang="en-US" dirty="0" smtClean="0"/>
              <a:t>BEFORE WE START …</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3164" y="1516024"/>
            <a:ext cx="5332564" cy="4792369"/>
          </a:xfrm>
          <a:prstGeom prst="rect">
            <a:avLst/>
          </a:prstGeom>
        </p:spPr>
      </p:pic>
      <p:sp>
        <p:nvSpPr>
          <p:cNvPr id="7" name="Right Arrow 6"/>
          <p:cNvSpPr/>
          <p:nvPr/>
        </p:nvSpPr>
        <p:spPr>
          <a:xfrm rot="10800000">
            <a:off x="3694388" y="1428559"/>
            <a:ext cx="951665" cy="535412"/>
          </a:xfrm>
          <a:prstGeom prst="rightArrow">
            <a:avLst/>
          </a:prstGeom>
          <a:solidFill>
            <a:srgbClr val="C0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152938" y="1511599"/>
            <a:ext cx="2525547" cy="388763"/>
          </a:xfrm>
          <a:prstGeom prst="rect">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4777989" y="1373099"/>
            <a:ext cx="4119520" cy="646331"/>
          </a:xfrm>
          <a:prstGeom prst="rect">
            <a:avLst/>
          </a:prstGeom>
          <a:noFill/>
        </p:spPr>
        <p:txBody>
          <a:bodyPr wrap="square" rtlCol="0">
            <a:spAutoFit/>
          </a:bodyPr>
          <a:lstStyle/>
          <a:p>
            <a:r>
              <a:rPr lang="en-US" dirty="0" smtClean="0">
                <a:solidFill>
                  <a:srgbClr val="C00000"/>
                </a:solidFill>
                <a:latin typeface="Arial" panose="020B0604020202020204" pitchFamily="34" charset="0"/>
                <a:cs typeface="Arial" panose="020B0604020202020204" pitchFamily="34" charset="0"/>
              </a:rPr>
              <a:t>1. Go to </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    </a:t>
            </a:r>
            <a:r>
              <a:rPr lang="en-US" u="sng" dirty="0" smtClean="0">
                <a:solidFill>
                  <a:srgbClr val="0000FF"/>
                </a:solidFill>
                <a:latin typeface="Arial" panose="020B0604020202020204" pitchFamily="34" charset="0"/>
                <a:cs typeface="Arial" panose="020B0604020202020204" pitchFamily="34" charset="0"/>
              </a:rPr>
              <a:t>nl.edu/continue/continue-reopening </a:t>
            </a:r>
            <a:endParaRPr lang="en-US" u="sng" dirty="0">
              <a:solidFill>
                <a:srgbClr val="0000FF"/>
              </a:solidFill>
              <a:latin typeface="Arial" panose="020B0604020202020204" pitchFamily="34" charset="0"/>
              <a:cs typeface="Arial" panose="020B0604020202020204" pitchFamily="34" charset="0"/>
            </a:endParaRPr>
          </a:p>
        </p:txBody>
      </p:sp>
      <p:sp>
        <p:nvSpPr>
          <p:cNvPr id="10" name="Right Arrow 9"/>
          <p:cNvSpPr/>
          <p:nvPr/>
        </p:nvSpPr>
        <p:spPr>
          <a:xfrm rot="10800000">
            <a:off x="3908702" y="5237896"/>
            <a:ext cx="951665" cy="535412"/>
          </a:xfrm>
          <a:prstGeom prst="rightArrow">
            <a:avLst/>
          </a:prstGeom>
          <a:solidFill>
            <a:srgbClr val="C0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1599538" y="5310121"/>
            <a:ext cx="2288650" cy="369332"/>
          </a:xfrm>
          <a:prstGeom prst="rect">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5000446" y="5320936"/>
            <a:ext cx="3331015" cy="369332"/>
          </a:xfrm>
          <a:prstGeom prst="rect">
            <a:avLst/>
          </a:prstGeom>
          <a:noFill/>
        </p:spPr>
        <p:txBody>
          <a:bodyPr wrap="square" rtlCol="0">
            <a:spAutoFit/>
          </a:bodyPr>
          <a:lstStyle/>
          <a:p>
            <a:r>
              <a:rPr lang="en-US" dirty="0" smtClean="0">
                <a:solidFill>
                  <a:srgbClr val="C00000"/>
                </a:solidFill>
                <a:latin typeface="Arial" panose="020B0604020202020204" pitchFamily="34" charset="0"/>
                <a:cs typeface="Arial" panose="020B0604020202020204" pitchFamily="34" charset="0"/>
              </a:rPr>
              <a:t>2. Download Event Guidelines</a:t>
            </a:r>
            <a:endParaRPr lang="en-US" u="sng"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5558941"/>
      </p:ext>
    </p:extLst>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Workshop Agenda</a:t>
            </a:r>
            <a:endParaRPr lang="en-US" dirty="0"/>
          </a:p>
        </p:txBody>
      </p:sp>
      <p:sp>
        <p:nvSpPr>
          <p:cNvPr id="6" name="Content Placeholder 2">
            <a:extLst>
              <a:ext uri="{FF2B5EF4-FFF2-40B4-BE49-F238E27FC236}">
                <a16:creationId xmlns:a16="http://schemas.microsoft.com/office/drawing/2014/main" id="{76AE8B6F-B6FF-7D47-A06C-264AA94DBD35}"/>
              </a:ext>
            </a:extLst>
          </p:cNvPr>
          <p:cNvSpPr txBox="1">
            <a:spLocks/>
          </p:cNvSpPr>
          <p:nvPr/>
        </p:nvSpPr>
        <p:spPr>
          <a:xfrm>
            <a:off x="755310" y="1415332"/>
            <a:ext cx="7691460" cy="5017274"/>
          </a:xfrm>
          <a:prstGeom prst="rect">
            <a:avLst/>
          </a:prstGeom>
        </p:spPr>
        <p:txBody>
          <a:bodyPr vert="horz"/>
          <a:lstStyle>
            <a:lvl1pPr marL="457200" marR="0" indent="-457200" algn="l" defTabSz="457200" rtl="0" eaLnBrk="1" fontAlgn="auto" latinLnBrk="0" hangingPunct="1">
              <a:lnSpc>
                <a:spcPct val="100000"/>
              </a:lnSpc>
              <a:spcBef>
                <a:spcPct val="0"/>
              </a:spcBef>
              <a:spcAft>
                <a:spcPts val="0"/>
              </a:spcAft>
              <a:buClr>
                <a:srgbClr val="0061AF"/>
              </a:buClr>
              <a:buSzTx/>
              <a:buFont typeface="Arial"/>
              <a:buChar char="•"/>
              <a:tabLst/>
              <a:defRPr lang="en-US" sz="2400" kern="1200" baseline="0">
                <a:solidFill>
                  <a:schemeClr val="tx1"/>
                </a:solidFill>
                <a:latin typeface="Arial"/>
                <a:ea typeface="+mn-ea"/>
                <a:cs typeface="Arial"/>
              </a:defRPr>
            </a:lvl1pPr>
            <a:lvl2pPr marL="742950" indent="-285750" algn="l" defTabSz="457200" rtl="0" eaLnBrk="1" latinLnBrk="0" hangingPunct="1">
              <a:spcBef>
                <a:spcPct val="20000"/>
              </a:spcBef>
              <a:buClr>
                <a:schemeClr val="bg1">
                  <a:lumMod val="65000"/>
                </a:schemeClr>
              </a:buClr>
              <a:buFont typeface="Arial"/>
              <a:buChar char="–"/>
              <a:defRPr sz="2000" kern="1200">
                <a:solidFill>
                  <a:schemeClr val="tx1"/>
                </a:solidFill>
                <a:latin typeface="Arial"/>
                <a:ea typeface="+mn-ea"/>
                <a:cs typeface="+mn-cs"/>
              </a:defRPr>
            </a:lvl2pPr>
            <a:lvl3pPr marL="1143000" indent="-228600" algn="l" defTabSz="457200" rtl="0" eaLnBrk="1" latinLnBrk="0" hangingPunct="1">
              <a:spcBef>
                <a:spcPct val="20000"/>
              </a:spcBef>
              <a:buClrTx/>
              <a:buFont typeface="Arial"/>
              <a:buChar char="•"/>
              <a:defRPr sz="1600" kern="1200">
                <a:solidFill>
                  <a:schemeClr val="tx1"/>
                </a:solidFill>
                <a:latin typeface="Arial"/>
                <a:ea typeface="+mn-ea"/>
                <a:cs typeface="Arial"/>
              </a:defRPr>
            </a:lvl3pPr>
            <a:lvl4pPr marL="1600200" indent="-228600" algn="l" defTabSz="457200" rtl="0" eaLnBrk="1" latinLnBrk="0" hangingPunct="1">
              <a:spcBef>
                <a:spcPct val="20000"/>
              </a:spcBef>
              <a:buClrTx/>
              <a:buFont typeface="Arial"/>
              <a:buChar char="–"/>
              <a:defRPr sz="1200" kern="1200">
                <a:solidFill>
                  <a:schemeClr val="tx1"/>
                </a:solidFill>
                <a:latin typeface="Arial"/>
                <a:ea typeface="+mn-ea"/>
                <a:cs typeface="+mn-cs"/>
              </a:defRPr>
            </a:lvl4pPr>
            <a:lvl5pPr marL="2057400" indent="-228600" algn="l" defTabSz="457200" rtl="0" eaLnBrk="1" latinLnBrk="0" hangingPunct="1">
              <a:spcBef>
                <a:spcPct val="20000"/>
              </a:spcBef>
              <a:buClrTx/>
              <a:buFont typeface="Lucida Grande"/>
              <a:buChar char="»"/>
              <a:defRPr sz="800" kern="1200" baseline="0">
                <a:solidFill>
                  <a:schemeClr val="tx1"/>
                </a:solidFill>
                <a:latin typeface="Arial"/>
                <a:ea typeface="+mn-ea"/>
                <a:cs typefac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600"/>
              </a:spcAft>
            </a:pPr>
            <a:r>
              <a:rPr lang="en-US" sz="1800" dirty="0"/>
              <a:t>Welcome</a:t>
            </a:r>
          </a:p>
          <a:p>
            <a:pPr lvl="0">
              <a:spcAft>
                <a:spcPts val="600"/>
              </a:spcAft>
            </a:pPr>
            <a:r>
              <a:rPr lang="en-US" sz="1800" dirty="0" smtClean="0"/>
              <a:t>A </a:t>
            </a:r>
            <a:r>
              <a:rPr lang="en-US" sz="1800" dirty="0"/>
              <a:t>fall opening like no other &amp; </a:t>
            </a:r>
            <a:r>
              <a:rPr lang="en-US" sz="1800" dirty="0" smtClean="0"/>
              <a:t>general </a:t>
            </a:r>
            <a:r>
              <a:rPr lang="en-US" sz="1800" dirty="0"/>
              <a:t>p</a:t>
            </a:r>
            <a:r>
              <a:rPr lang="en-US" sz="1800" dirty="0" smtClean="0"/>
              <a:t>ublic </a:t>
            </a:r>
            <a:r>
              <a:rPr lang="en-US" sz="1800" dirty="0"/>
              <a:t>heath </a:t>
            </a:r>
            <a:r>
              <a:rPr lang="en-US" sz="1800" dirty="0" smtClean="0"/>
              <a:t>guidelines</a:t>
            </a:r>
          </a:p>
          <a:p>
            <a:pPr lvl="0">
              <a:spcAft>
                <a:spcPts val="600"/>
              </a:spcAft>
            </a:pPr>
            <a:r>
              <a:rPr lang="en-US" sz="1800" dirty="0" smtClean="0"/>
              <a:t>Meeting </a:t>
            </a:r>
            <a:r>
              <a:rPr lang="en-US" sz="1800" dirty="0"/>
              <a:t>and Event Planning </a:t>
            </a:r>
            <a:r>
              <a:rPr lang="en-US" sz="1800" dirty="0" smtClean="0"/>
              <a:t>Guidelines</a:t>
            </a:r>
            <a:endParaRPr lang="en-US" sz="1800" dirty="0"/>
          </a:p>
          <a:p>
            <a:pPr lvl="1">
              <a:spcAft>
                <a:spcPts val="600"/>
              </a:spcAft>
            </a:pPr>
            <a:r>
              <a:rPr lang="en-US" sz="1800" dirty="0" smtClean="0"/>
              <a:t>Meeting and Event Planning Packet</a:t>
            </a:r>
            <a:endParaRPr lang="en-US" sz="1800" dirty="0"/>
          </a:p>
          <a:p>
            <a:pPr lvl="1">
              <a:spcAft>
                <a:spcPts val="600"/>
              </a:spcAft>
            </a:pPr>
            <a:r>
              <a:rPr lang="en-US" sz="1800" dirty="0"/>
              <a:t>Open vs. Closed Meetings</a:t>
            </a:r>
          </a:p>
          <a:p>
            <a:pPr lvl="1">
              <a:spcAft>
                <a:spcPts val="600"/>
              </a:spcAft>
            </a:pPr>
            <a:r>
              <a:rPr lang="en-US" sz="1800" dirty="0"/>
              <a:t>12 steps</a:t>
            </a:r>
          </a:p>
          <a:p>
            <a:pPr lvl="0">
              <a:spcAft>
                <a:spcPts val="600"/>
              </a:spcAft>
            </a:pPr>
            <a:r>
              <a:rPr lang="en-US" sz="1800" dirty="0"/>
              <a:t>Reserving </a:t>
            </a:r>
            <a:r>
              <a:rPr lang="en-US" sz="1800" dirty="0" smtClean="0"/>
              <a:t>Space Online</a:t>
            </a:r>
            <a:endParaRPr lang="en-US" sz="1800" dirty="0"/>
          </a:p>
          <a:p>
            <a:pPr lvl="0">
              <a:spcAft>
                <a:spcPts val="600"/>
              </a:spcAft>
            </a:pPr>
            <a:r>
              <a:rPr lang="en-US" sz="1800" dirty="0"/>
              <a:t>Using </a:t>
            </a:r>
            <a:r>
              <a:rPr lang="en-US" sz="1800" dirty="0" smtClean="0"/>
              <a:t>Presence / Eagle Life App to Register event, take RSVPs and attendance </a:t>
            </a:r>
            <a:endParaRPr lang="en-US" sz="1800" dirty="0"/>
          </a:p>
          <a:p>
            <a:pPr lvl="0">
              <a:spcAft>
                <a:spcPts val="600"/>
              </a:spcAft>
            </a:pPr>
            <a:r>
              <a:rPr lang="en-US" sz="1800" dirty="0"/>
              <a:t>Enhanced </a:t>
            </a:r>
            <a:r>
              <a:rPr lang="en-US" sz="1800" dirty="0" smtClean="0"/>
              <a:t>Cleaning</a:t>
            </a:r>
          </a:p>
          <a:p>
            <a:pPr lvl="0">
              <a:spcAft>
                <a:spcPts val="600"/>
              </a:spcAft>
            </a:pPr>
            <a:r>
              <a:rPr lang="en-US" sz="1800" dirty="0" smtClean="0"/>
              <a:t>Closing Comments, Concerns &amp; </a:t>
            </a:r>
            <a:r>
              <a:rPr lang="en-US" sz="1800" dirty="0"/>
              <a:t>Questions</a:t>
            </a:r>
          </a:p>
        </p:txBody>
      </p:sp>
    </p:spTree>
    <p:extLst>
      <p:ext uri="{BB962C8B-B14F-4D97-AF65-F5344CB8AC3E}">
        <p14:creationId xmlns:p14="http://schemas.microsoft.com/office/powerpoint/2010/main" val="4228359922"/>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THREE PLANS </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211" y="1940120"/>
            <a:ext cx="2105457" cy="2795049"/>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1812" y="1940120"/>
            <a:ext cx="2128644" cy="2747479"/>
          </a:xfrm>
          <a:prstGeom prst="rect">
            <a:avLst/>
          </a:prstGeom>
        </p:spPr>
      </p:pic>
      <p:pic>
        <p:nvPicPr>
          <p:cNvPr id="5" name="Picture 4">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4600" y="1940120"/>
            <a:ext cx="2420261" cy="2756746"/>
          </a:xfrm>
          <a:prstGeom prst="rect">
            <a:avLst/>
          </a:prstGeom>
        </p:spPr>
      </p:pic>
      <p:sp>
        <p:nvSpPr>
          <p:cNvPr id="8" name="TextBox 7"/>
          <p:cNvSpPr txBox="1"/>
          <p:nvPr/>
        </p:nvSpPr>
        <p:spPr>
          <a:xfrm>
            <a:off x="5924600" y="4961617"/>
            <a:ext cx="2901348" cy="369332"/>
          </a:xfrm>
          <a:prstGeom prst="rect">
            <a:avLst/>
          </a:prstGeom>
          <a:noFill/>
        </p:spPr>
        <p:txBody>
          <a:bodyPr wrap="square" rtlCol="0">
            <a:spAutoFit/>
          </a:bodyPr>
          <a:lstStyle/>
          <a:p>
            <a:r>
              <a:rPr lang="en-US" dirty="0" smtClean="0">
                <a:hlinkClick r:id="rId4"/>
              </a:rPr>
              <a:t>Reopening Florida’s Schools</a:t>
            </a:r>
            <a:endParaRPr lang="en-US" dirty="0"/>
          </a:p>
        </p:txBody>
      </p:sp>
      <p:sp>
        <p:nvSpPr>
          <p:cNvPr id="9" name="TextBox 8"/>
          <p:cNvSpPr txBox="1"/>
          <p:nvPr/>
        </p:nvSpPr>
        <p:spPr>
          <a:xfrm>
            <a:off x="3291812" y="4961617"/>
            <a:ext cx="2393342" cy="369332"/>
          </a:xfrm>
          <a:prstGeom prst="rect">
            <a:avLst/>
          </a:prstGeom>
          <a:noFill/>
        </p:spPr>
        <p:txBody>
          <a:bodyPr wrap="square" rtlCol="0">
            <a:spAutoFit/>
          </a:bodyPr>
          <a:lstStyle/>
          <a:p>
            <a:r>
              <a:rPr lang="en-US" dirty="0" smtClean="0">
                <a:hlinkClick r:id="rId6"/>
              </a:rPr>
              <a:t>Safely Launching 2020</a:t>
            </a:r>
            <a:endParaRPr lang="en-US" dirty="0"/>
          </a:p>
        </p:txBody>
      </p:sp>
      <p:sp>
        <p:nvSpPr>
          <p:cNvPr id="10" name="TextBox 9"/>
          <p:cNvSpPr txBox="1"/>
          <p:nvPr/>
        </p:nvSpPr>
        <p:spPr>
          <a:xfrm>
            <a:off x="620202" y="5072935"/>
            <a:ext cx="2544417" cy="646331"/>
          </a:xfrm>
          <a:prstGeom prst="rect">
            <a:avLst/>
          </a:prstGeom>
          <a:noFill/>
        </p:spPr>
        <p:txBody>
          <a:bodyPr wrap="square" rtlCol="0">
            <a:spAutoFit/>
          </a:bodyPr>
          <a:lstStyle/>
          <a:p>
            <a:r>
              <a:rPr lang="en-US" dirty="0" smtClean="0">
                <a:hlinkClick r:id="rId7"/>
              </a:rPr>
              <a:t>IHE Industry Group:</a:t>
            </a:r>
          </a:p>
          <a:p>
            <a:r>
              <a:rPr lang="en-US" dirty="0" smtClean="0">
                <a:hlinkClick r:id="rId7"/>
              </a:rPr>
              <a:t>Be Safe Chicago</a:t>
            </a:r>
            <a:endParaRPr lang="en-US" dirty="0"/>
          </a:p>
        </p:txBody>
      </p:sp>
    </p:spTree>
    <p:extLst>
      <p:ext uri="{BB962C8B-B14F-4D97-AF65-F5344CB8AC3E}">
        <p14:creationId xmlns:p14="http://schemas.microsoft.com/office/powerpoint/2010/main" val="1391571259"/>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REOPENING GUIDELINES</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539" y="1327703"/>
            <a:ext cx="3721100" cy="4838700"/>
          </a:xfrm>
          <a:prstGeom prst="rect">
            <a:avLst/>
          </a:prstGeom>
        </p:spPr>
      </p:pic>
      <p:sp>
        <p:nvSpPr>
          <p:cNvPr id="8" name="TextBox 7">
            <a:extLst>
              <a:ext uri="{FF2B5EF4-FFF2-40B4-BE49-F238E27FC236}">
                <a16:creationId xmlns:a16="http://schemas.microsoft.com/office/drawing/2014/main" id="{2C10ACBD-4692-D948-B778-44150B110D02}"/>
              </a:ext>
            </a:extLst>
          </p:cNvPr>
          <p:cNvSpPr txBox="1"/>
          <p:nvPr/>
        </p:nvSpPr>
        <p:spPr>
          <a:xfrm>
            <a:off x="4405022" y="1327703"/>
            <a:ext cx="4564049" cy="4093428"/>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Arial" panose="020B0604020202020204" pitchFamily="34" charset="0"/>
                <a:cs typeface="Arial" panose="020B0604020202020204" pitchFamily="34" charset="0"/>
              </a:rPr>
              <a:t>Healthy Community </a:t>
            </a:r>
            <a:r>
              <a:rPr lang="en-US" sz="2000" dirty="0" smtClean="0">
                <a:latin typeface="Arial" panose="020B0604020202020204" pitchFamily="34" charset="0"/>
                <a:cs typeface="Arial" panose="020B0604020202020204" pitchFamily="34" charset="0"/>
              </a:rPr>
              <a:t>Interactions</a:t>
            </a:r>
          </a:p>
          <a:p>
            <a:pPr marL="914400" lvl="1" indent="-457200">
              <a:buFont typeface="Wingdings" panose="05000000000000000000" pitchFamily="2" charset="2"/>
              <a:buChar char="ü"/>
            </a:pPr>
            <a:r>
              <a:rPr lang="en-US" sz="2000" dirty="0" smtClean="0">
                <a:latin typeface="Arial" panose="020B0604020202020204" pitchFamily="34" charset="0"/>
                <a:cs typeface="Arial" panose="020B0604020202020204" pitchFamily="34" charset="0"/>
              </a:rPr>
              <a:t>Social Distancing</a:t>
            </a:r>
          </a:p>
          <a:p>
            <a:pPr marL="914400" lvl="1" indent="-457200">
              <a:buFont typeface="Wingdings" panose="05000000000000000000" pitchFamily="2" charset="2"/>
              <a:buChar char="ü"/>
            </a:pPr>
            <a:r>
              <a:rPr lang="en-US" sz="2000" dirty="0" smtClean="0">
                <a:latin typeface="Arial" panose="020B0604020202020204" pitchFamily="34" charset="0"/>
                <a:cs typeface="Arial" panose="020B0604020202020204" pitchFamily="34" charset="0"/>
              </a:rPr>
              <a:t>Hygienic Requirements</a:t>
            </a:r>
          </a:p>
          <a:p>
            <a:pPr marL="914400" lvl="1" indent="-457200">
              <a:buFont typeface="Wingdings" panose="05000000000000000000" pitchFamily="2" charset="2"/>
              <a:buChar char="ü"/>
            </a:pPr>
            <a:r>
              <a:rPr lang="en-US" sz="2000" dirty="0" smtClean="0">
                <a:latin typeface="Arial" panose="020B0604020202020204" pitchFamily="34" charset="0"/>
                <a:cs typeface="Arial" panose="020B0604020202020204" pitchFamily="34" charset="0"/>
              </a:rPr>
              <a:t>Gathering Sizes</a:t>
            </a:r>
          </a:p>
          <a:p>
            <a:pPr marL="914400" lvl="1" indent="-457200">
              <a:buFont typeface="Wingdings" panose="05000000000000000000" pitchFamily="2" charset="2"/>
              <a:buChar char="ü"/>
            </a:pPr>
            <a:r>
              <a:rPr lang="en-US" sz="2000" dirty="0" smtClean="0">
                <a:latin typeface="Arial" panose="020B0604020202020204" pitchFamily="34" charset="0"/>
                <a:cs typeface="Arial" panose="020B0604020202020204" pitchFamily="34" charset="0"/>
              </a:rPr>
              <a:t>Personal Protective Equipment</a:t>
            </a:r>
          </a:p>
          <a:p>
            <a:pPr marL="914400" lvl="1" indent="-457200">
              <a:buFont typeface="Wingdings" panose="05000000000000000000" pitchFamily="2" charset="2"/>
              <a:buChar char="ü"/>
            </a:pPr>
            <a:r>
              <a:rPr lang="en-US" sz="2000" dirty="0" smtClean="0">
                <a:latin typeface="Arial" panose="020B0604020202020204" pitchFamily="34" charset="0"/>
                <a:cs typeface="Arial" panose="020B0604020202020204" pitchFamily="34" charset="0"/>
              </a:rPr>
              <a:t>Building </a:t>
            </a:r>
            <a:r>
              <a:rPr lang="en-US" sz="2000" dirty="0">
                <a:latin typeface="Arial" panose="020B0604020202020204" pitchFamily="34" charset="0"/>
                <a:cs typeface="Arial" panose="020B0604020202020204" pitchFamily="34" charset="0"/>
              </a:rPr>
              <a:t>Access </a:t>
            </a:r>
            <a:r>
              <a:rPr lang="en-US" sz="2000" dirty="0" smtClean="0">
                <a:latin typeface="Arial" panose="020B0604020202020204" pitchFamily="34" charset="0"/>
                <a:cs typeface="Arial" panose="020B0604020202020204" pitchFamily="34" charset="0"/>
              </a:rPr>
              <a:t/>
            </a:r>
            <a:br>
              <a:rPr lang="en-US" sz="2000" dirty="0" smtClean="0">
                <a:latin typeface="Arial" panose="020B0604020202020204" pitchFamily="34" charset="0"/>
                <a:cs typeface="Arial" panose="020B0604020202020204" pitchFamily="34" charset="0"/>
              </a:rPr>
            </a:br>
            <a:endParaRPr lang="en-US" sz="20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smtClean="0">
                <a:latin typeface="Arial" panose="020B0604020202020204" pitchFamily="34" charset="0"/>
                <a:cs typeface="Arial" panose="020B0604020202020204" pitchFamily="34" charset="0"/>
              </a:rPr>
              <a:t>Enhanced Cleaning</a:t>
            </a:r>
          </a:p>
          <a:p>
            <a:endParaRPr lang="en-US" sz="2000" dirty="0" smtClean="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smtClean="0">
                <a:latin typeface="Arial" panose="020B0604020202020204" pitchFamily="34" charset="0"/>
                <a:cs typeface="Arial" panose="020B0604020202020204" pitchFamily="34" charset="0"/>
              </a:rPr>
              <a:t>Screening </a:t>
            </a:r>
            <a:r>
              <a:rPr lang="en-US" sz="2000" dirty="0">
                <a:latin typeface="Arial" panose="020B0604020202020204" pitchFamily="34" charset="0"/>
                <a:cs typeface="Arial" panose="020B0604020202020204" pitchFamily="34" charset="0"/>
              </a:rPr>
              <a:t>and </a:t>
            </a:r>
            <a:r>
              <a:rPr lang="en-US" sz="2000" dirty="0" smtClean="0">
                <a:latin typeface="Arial" panose="020B0604020202020204" pitchFamily="34" charset="0"/>
                <a:cs typeface="Arial" panose="020B0604020202020204" pitchFamily="34" charset="0"/>
              </a:rPr>
              <a:t>Monitoring</a:t>
            </a:r>
          </a:p>
          <a:p>
            <a:endParaRPr lang="en-US" sz="2000" dirty="0" smtClean="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smtClean="0">
                <a:latin typeface="Arial" panose="020B0604020202020204" pitchFamily="34" charset="0"/>
                <a:cs typeface="Arial" panose="020B0604020202020204" pitchFamily="34" charset="0"/>
              </a:rPr>
              <a:t>Contact </a:t>
            </a:r>
            <a:r>
              <a:rPr lang="en-US" sz="2000" dirty="0">
                <a:latin typeface="Arial" panose="020B0604020202020204" pitchFamily="34" charset="0"/>
                <a:cs typeface="Arial" panose="020B0604020202020204" pitchFamily="34" charset="0"/>
              </a:rPr>
              <a:t>Tracing</a:t>
            </a:r>
            <a:endParaRPr lang="en-US" sz="2000" dirty="0" smtClean="0">
              <a:latin typeface="Arial" panose="020B0604020202020204" pitchFamily="34" charset="0"/>
              <a:cs typeface="Arial" panose="020B0604020202020204" pitchFamily="34" charset="0"/>
            </a:endParaRPr>
          </a:p>
        </p:txBody>
      </p:sp>
      <p:sp>
        <p:nvSpPr>
          <p:cNvPr id="3" name="Rectangle 2"/>
          <p:cNvSpPr/>
          <p:nvPr/>
        </p:nvSpPr>
        <p:spPr>
          <a:xfrm>
            <a:off x="4810538" y="2266122"/>
            <a:ext cx="4158533" cy="357808"/>
          </a:xfrm>
          <a:prstGeom prst="rect">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4810538" y="4969232"/>
            <a:ext cx="4158534" cy="451899"/>
          </a:xfrm>
          <a:prstGeom prst="rect">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ight Arrow 10"/>
          <p:cNvSpPr/>
          <p:nvPr/>
        </p:nvSpPr>
        <p:spPr>
          <a:xfrm>
            <a:off x="4122750" y="2210462"/>
            <a:ext cx="564542" cy="469127"/>
          </a:xfrm>
          <a:prstGeom prst="rightArrow">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ight Arrow 11"/>
          <p:cNvSpPr/>
          <p:nvPr/>
        </p:nvSpPr>
        <p:spPr>
          <a:xfrm>
            <a:off x="4155805" y="4969232"/>
            <a:ext cx="564542" cy="469127"/>
          </a:xfrm>
          <a:prstGeom prst="rightArrow">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8903048"/>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HOST Responsibilities</a:t>
            </a:r>
            <a:endParaRPr lang="en-US" dirty="0"/>
          </a:p>
        </p:txBody>
      </p:sp>
      <p:sp>
        <p:nvSpPr>
          <p:cNvPr id="6" name="Content Placeholder 2">
            <a:extLst>
              <a:ext uri="{FF2B5EF4-FFF2-40B4-BE49-F238E27FC236}">
                <a16:creationId xmlns:a16="http://schemas.microsoft.com/office/drawing/2014/main" id="{76AE8B6F-B6FF-7D47-A06C-264AA94DBD35}"/>
              </a:ext>
            </a:extLst>
          </p:cNvPr>
          <p:cNvSpPr txBox="1">
            <a:spLocks/>
          </p:cNvSpPr>
          <p:nvPr/>
        </p:nvSpPr>
        <p:spPr>
          <a:xfrm>
            <a:off x="755310" y="1415332"/>
            <a:ext cx="7691460" cy="3880237"/>
          </a:xfrm>
          <a:prstGeom prst="rect">
            <a:avLst/>
          </a:prstGeom>
        </p:spPr>
        <p:txBody>
          <a:bodyPr vert="horz"/>
          <a:lstStyle>
            <a:lvl1pPr marL="457200" marR="0" indent="-457200" algn="l" defTabSz="457200" rtl="0" eaLnBrk="1" fontAlgn="auto" latinLnBrk="0" hangingPunct="1">
              <a:lnSpc>
                <a:spcPct val="100000"/>
              </a:lnSpc>
              <a:spcBef>
                <a:spcPct val="0"/>
              </a:spcBef>
              <a:spcAft>
                <a:spcPts val="0"/>
              </a:spcAft>
              <a:buClr>
                <a:srgbClr val="0061AF"/>
              </a:buClr>
              <a:buSzTx/>
              <a:buFont typeface="Arial"/>
              <a:buChar char="•"/>
              <a:tabLst/>
              <a:defRPr lang="en-US" sz="2400" kern="1200" baseline="0">
                <a:solidFill>
                  <a:schemeClr val="tx1"/>
                </a:solidFill>
                <a:latin typeface="Arial"/>
                <a:ea typeface="+mn-ea"/>
                <a:cs typeface="Arial"/>
              </a:defRPr>
            </a:lvl1pPr>
            <a:lvl2pPr marL="742950" indent="-285750" algn="l" defTabSz="457200" rtl="0" eaLnBrk="1" latinLnBrk="0" hangingPunct="1">
              <a:spcBef>
                <a:spcPct val="20000"/>
              </a:spcBef>
              <a:buClr>
                <a:schemeClr val="bg1">
                  <a:lumMod val="65000"/>
                </a:schemeClr>
              </a:buClr>
              <a:buFont typeface="Arial"/>
              <a:buChar char="–"/>
              <a:defRPr sz="2000" kern="1200">
                <a:solidFill>
                  <a:schemeClr val="tx1"/>
                </a:solidFill>
                <a:latin typeface="Arial"/>
                <a:ea typeface="+mn-ea"/>
                <a:cs typeface="+mn-cs"/>
              </a:defRPr>
            </a:lvl2pPr>
            <a:lvl3pPr marL="1143000" indent="-228600" algn="l" defTabSz="457200" rtl="0" eaLnBrk="1" latinLnBrk="0" hangingPunct="1">
              <a:spcBef>
                <a:spcPct val="20000"/>
              </a:spcBef>
              <a:buClrTx/>
              <a:buFont typeface="Arial"/>
              <a:buChar char="•"/>
              <a:defRPr sz="1600" kern="1200">
                <a:solidFill>
                  <a:schemeClr val="tx1"/>
                </a:solidFill>
                <a:latin typeface="Arial"/>
                <a:ea typeface="+mn-ea"/>
                <a:cs typeface="Arial"/>
              </a:defRPr>
            </a:lvl3pPr>
            <a:lvl4pPr marL="1600200" indent="-228600" algn="l" defTabSz="457200" rtl="0" eaLnBrk="1" latinLnBrk="0" hangingPunct="1">
              <a:spcBef>
                <a:spcPct val="20000"/>
              </a:spcBef>
              <a:buClrTx/>
              <a:buFont typeface="Arial"/>
              <a:buChar char="–"/>
              <a:defRPr sz="1200" kern="1200">
                <a:solidFill>
                  <a:schemeClr val="tx1"/>
                </a:solidFill>
                <a:latin typeface="Arial"/>
                <a:ea typeface="+mn-ea"/>
                <a:cs typeface="+mn-cs"/>
              </a:defRPr>
            </a:lvl4pPr>
            <a:lvl5pPr marL="2057400" indent="-228600" algn="l" defTabSz="457200" rtl="0" eaLnBrk="1" latinLnBrk="0" hangingPunct="1">
              <a:spcBef>
                <a:spcPct val="20000"/>
              </a:spcBef>
              <a:buClrTx/>
              <a:buFont typeface="Lucida Grande"/>
              <a:buChar char="»"/>
              <a:defRPr sz="800" kern="1200" baseline="0">
                <a:solidFill>
                  <a:schemeClr val="tx1"/>
                </a:solidFill>
                <a:latin typeface="Arial"/>
                <a:ea typeface="+mn-ea"/>
                <a:cs typefac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600"/>
              </a:spcAft>
            </a:pPr>
            <a:r>
              <a:rPr lang="en-US" sz="1600" dirty="0" smtClean="0">
                <a:latin typeface="Arial" panose="020B0604020202020204" pitchFamily="34" charset="0"/>
                <a:cs typeface="Arial" panose="020B0604020202020204" pitchFamily="34" charset="0"/>
              </a:rPr>
              <a:t>NLU </a:t>
            </a:r>
            <a:r>
              <a:rPr lang="en-US" sz="1600" dirty="0">
                <a:latin typeface="Arial" panose="020B0604020202020204" pitchFamily="34" charset="0"/>
                <a:cs typeface="Arial" panose="020B0604020202020204" pitchFamily="34" charset="0"/>
              </a:rPr>
              <a:t>encourages virtual gatherings via Zoom and other platforms whenever feasible in order to minimize the risks of </a:t>
            </a:r>
            <a:r>
              <a:rPr lang="en-US" sz="1600" dirty="0" smtClean="0">
                <a:latin typeface="Arial" panose="020B0604020202020204" pitchFamily="34" charset="0"/>
                <a:cs typeface="Arial" panose="020B0604020202020204" pitchFamily="34" charset="0"/>
              </a:rPr>
              <a:t>COVID-19; </a:t>
            </a:r>
            <a:r>
              <a:rPr lang="en-US" sz="1600" dirty="0">
                <a:latin typeface="Arial" panose="020B0604020202020204" pitchFamily="34" charset="0"/>
                <a:cs typeface="Arial" panose="020B0604020202020204" pitchFamily="34" charset="0"/>
              </a:rPr>
              <a:t>however, some in-person indoor and outdoor </a:t>
            </a:r>
            <a:r>
              <a:rPr lang="en-US" sz="1600" dirty="0" smtClean="0">
                <a:latin typeface="Arial" panose="020B0604020202020204" pitchFamily="34" charset="0"/>
                <a:cs typeface="Arial" panose="020B0604020202020204" pitchFamily="34" charset="0"/>
              </a:rPr>
              <a:t>meetings and events can be planned with </a:t>
            </a:r>
            <a:r>
              <a:rPr lang="en-US" sz="1600" dirty="0">
                <a:latin typeface="Arial" panose="020B0604020202020204" pitchFamily="34" charset="0"/>
                <a:cs typeface="Arial" panose="020B0604020202020204" pitchFamily="34" charset="0"/>
              </a:rPr>
              <a:t>a measured and controlled approach</a:t>
            </a:r>
            <a:r>
              <a:rPr lang="en-US" sz="1600" dirty="0" smtClean="0">
                <a:latin typeface="Arial" panose="020B0604020202020204" pitchFamily="34" charset="0"/>
                <a:cs typeface="Arial" panose="020B0604020202020204" pitchFamily="34" charset="0"/>
              </a:rPr>
              <a:t>.</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a:p>
            <a:pPr lvl="0">
              <a:spcAft>
                <a:spcPts val="600"/>
              </a:spcAft>
            </a:pPr>
            <a:r>
              <a:rPr lang="en-US" sz="1600" dirty="0" smtClean="0">
                <a:latin typeface="Arial" panose="020B0604020202020204" pitchFamily="34" charset="0"/>
                <a:cs typeface="Arial" panose="020B0604020202020204" pitchFamily="34" charset="0"/>
              </a:rPr>
              <a:t>Individual Responsibility (NLU Eagle Commitment) vs. Host Responsibility</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a:p>
            <a:pPr>
              <a:spcAft>
                <a:spcPts val="600"/>
              </a:spcAft>
            </a:pPr>
            <a:r>
              <a:rPr lang="en-US" sz="1600" dirty="0" smtClean="0">
                <a:latin typeface="Arial" panose="020B0604020202020204" pitchFamily="34" charset="0"/>
                <a:cs typeface="Arial" panose="020B0604020202020204" pitchFamily="34" charset="0"/>
              </a:rPr>
              <a:t>Host </a:t>
            </a:r>
            <a:r>
              <a:rPr lang="en-US" sz="1600" dirty="0">
                <a:latin typeface="Arial" panose="020B0604020202020204" pitchFamily="34" charset="0"/>
                <a:cs typeface="Arial" panose="020B0604020202020204" pitchFamily="34" charset="0"/>
              </a:rPr>
              <a:t>Responsibility: </a:t>
            </a:r>
            <a:endParaRPr lang="en-US" sz="1600" dirty="0" smtClean="0">
              <a:latin typeface="Arial" panose="020B0604020202020204" pitchFamily="34" charset="0"/>
              <a:cs typeface="Arial" panose="020B0604020202020204" pitchFamily="34" charset="0"/>
            </a:endParaRPr>
          </a:p>
          <a:p>
            <a:pPr lvl="1">
              <a:spcAft>
                <a:spcPts val="600"/>
              </a:spcAft>
              <a:buFont typeface="+mj-lt"/>
              <a:buAutoNum type="arabicPeriod"/>
            </a:pPr>
            <a:r>
              <a:rPr lang="en-US" sz="1600" dirty="0" smtClean="0">
                <a:latin typeface="Arial" panose="020B0604020202020204" pitchFamily="34" charset="0"/>
                <a:cs typeface="Arial" panose="020B0604020202020204" pitchFamily="34" charset="0"/>
              </a:rPr>
              <a:t>Create conditions to ensure full compliance with Phase IV guidelines.</a:t>
            </a:r>
          </a:p>
          <a:p>
            <a:pPr lvl="1">
              <a:spcAft>
                <a:spcPts val="600"/>
              </a:spcAft>
              <a:buFont typeface="+mj-lt"/>
              <a:buAutoNum type="arabicPeriod"/>
            </a:pPr>
            <a:r>
              <a:rPr lang="en-US" sz="1600" dirty="0" smtClean="0">
                <a:latin typeface="Arial" panose="020B0604020202020204" pitchFamily="34" charset="0"/>
                <a:cs typeface="Arial" panose="020B0604020202020204" pitchFamily="34" charset="0"/>
              </a:rPr>
              <a:t>Communicate expectations to participants for healthy community interactions.</a:t>
            </a:r>
          </a:p>
          <a:p>
            <a:pPr lvl="1">
              <a:spcAft>
                <a:spcPts val="600"/>
              </a:spcAft>
              <a:buFont typeface="+mj-lt"/>
              <a:buAutoNum type="arabicPeriod"/>
            </a:pPr>
            <a:r>
              <a:rPr lang="en-US" sz="1600" dirty="0" smtClean="0">
                <a:latin typeface="Arial" panose="020B0604020202020204" pitchFamily="34" charset="0"/>
                <a:cs typeface="Arial" panose="020B0604020202020204" pitchFamily="34" charset="0"/>
              </a:rPr>
              <a:t>Ensure integrity of Contact Tracing efforts.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8703832"/>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903" y="407405"/>
            <a:ext cx="8824497" cy="575784"/>
          </a:xfrm>
        </p:spPr>
        <p:txBody>
          <a:bodyPr/>
          <a:lstStyle/>
          <a:p>
            <a:r>
              <a:rPr lang="en-US" dirty="0" smtClean="0"/>
              <a:t>MEETING TYPES</a:t>
            </a:r>
            <a:endParaRPr lang="en-US" dirty="0"/>
          </a:p>
        </p:txBody>
      </p:sp>
      <p:sp>
        <p:nvSpPr>
          <p:cNvPr id="6" name="Content Placeholder 2">
            <a:extLst>
              <a:ext uri="{FF2B5EF4-FFF2-40B4-BE49-F238E27FC236}">
                <a16:creationId xmlns:a16="http://schemas.microsoft.com/office/drawing/2014/main" id="{76AE8B6F-B6FF-7D47-A06C-264AA94DBD35}"/>
              </a:ext>
            </a:extLst>
          </p:cNvPr>
          <p:cNvSpPr txBox="1">
            <a:spLocks/>
          </p:cNvSpPr>
          <p:nvPr/>
        </p:nvSpPr>
        <p:spPr>
          <a:xfrm>
            <a:off x="755310" y="1415332"/>
            <a:ext cx="7691460" cy="5017274"/>
          </a:xfrm>
          <a:prstGeom prst="rect">
            <a:avLst/>
          </a:prstGeom>
        </p:spPr>
        <p:txBody>
          <a:bodyPr vert="horz"/>
          <a:lstStyle>
            <a:lvl1pPr marL="457200" marR="0" indent="-457200" algn="l" defTabSz="457200" rtl="0" eaLnBrk="1" fontAlgn="auto" latinLnBrk="0" hangingPunct="1">
              <a:lnSpc>
                <a:spcPct val="100000"/>
              </a:lnSpc>
              <a:spcBef>
                <a:spcPct val="0"/>
              </a:spcBef>
              <a:spcAft>
                <a:spcPts val="0"/>
              </a:spcAft>
              <a:buClr>
                <a:srgbClr val="0061AF"/>
              </a:buClr>
              <a:buSzTx/>
              <a:buFont typeface="Arial"/>
              <a:buChar char="•"/>
              <a:tabLst/>
              <a:defRPr lang="en-US" sz="2400" kern="1200" baseline="0">
                <a:solidFill>
                  <a:schemeClr val="tx1"/>
                </a:solidFill>
                <a:latin typeface="Arial"/>
                <a:ea typeface="+mn-ea"/>
                <a:cs typeface="Arial"/>
              </a:defRPr>
            </a:lvl1pPr>
            <a:lvl2pPr marL="742950" indent="-285750" algn="l" defTabSz="457200" rtl="0" eaLnBrk="1" latinLnBrk="0" hangingPunct="1">
              <a:spcBef>
                <a:spcPct val="20000"/>
              </a:spcBef>
              <a:buClr>
                <a:schemeClr val="bg1">
                  <a:lumMod val="65000"/>
                </a:schemeClr>
              </a:buClr>
              <a:buFont typeface="Arial"/>
              <a:buChar char="–"/>
              <a:defRPr sz="2000" kern="1200">
                <a:solidFill>
                  <a:schemeClr val="tx1"/>
                </a:solidFill>
                <a:latin typeface="Arial"/>
                <a:ea typeface="+mn-ea"/>
                <a:cs typeface="+mn-cs"/>
              </a:defRPr>
            </a:lvl2pPr>
            <a:lvl3pPr marL="1143000" indent="-228600" algn="l" defTabSz="457200" rtl="0" eaLnBrk="1" latinLnBrk="0" hangingPunct="1">
              <a:spcBef>
                <a:spcPct val="20000"/>
              </a:spcBef>
              <a:buClrTx/>
              <a:buFont typeface="Arial"/>
              <a:buChar char="•"/>
              <a:defRPr sz="1600" kern="1200">
                <a:solidFill>
                  <a:schemeClr val="tx1"/>
                </a:solidFill>
                <a:latin typeface="Arial"/>
                <a:ea typeface="+mn-ea"/>
                <a:cs typeface="Arial"/>
              </a:defRPr>
            </a:lvl3pPr>
            <a:lvl4pPr marL="1600200" indent="-228600" algn="l" defTabSz="457200" rtl="0" eaLnBrk="1" latinLnBrk="0" hangingPunct="1">
              <a:spcBef>
                <a:spcPct val="20000"/>
              </a:spcBef>
              <a:buClrTx/>
              <a:buFont typeface="Arial"/>
              <a:buChar char="–"/>
              <a:defRPr sz="1200" kern="1200">
                <a:solidFill>
                  <a:schemeClr val="tx1"/>
                </a:solidFill>
                <a:latin typeface="Arial"/>
                <a:ea typeface="+mn-ea"/>
                <a:cs typeface="+mn-cs"/>
              </a:defRPr>
            </a:lvl4pPr>
            <a:lvl5pPr marL="2057400" indent="-228600" algn="l" defTabSz="457200" rtl="0" eaLnBrk="1" latinLnBrk="0" hangingPunct="1">
              <a:spcBef>
                <a:spcPct val="20000"/>
              </a:spcBef>
              <a:buClrTx/>
              <a:buFont typeface="Lucida Grande"/>
              <a:buChar char="»"/>
              <a:defRPr sz="800" kern="1200" baseline="0">
                <a:solidFill>
                  <a:schemeClr val="tx1"/>
                </a:solidFill>
                <a:latin typeface="Arial"/>
                <a:ea typeface="+mn-ea"/>
                <a:cs typefac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600"/>
              </a:spcAft>
            </a:pPr>
            <a:r>
              <a:rPr lang="en-US" sz="1600" b="1" dirty="0">
                <a:latin typeface="Arial" panose="020B0604020202020204" pitchFamily="34" charset="0"/>
                <a:cs typeface="Arial" panose="020B0604020202020204" pitchFamily="34" charset="0"/>
              </a:rPr>
              <a:t>Closed Meetings and Events:</a:t>
            </a:r>
            <a:r>
              <a:rPr lang="en-US" sz="1600" dirty="0">
                <a:latin typeface="Arial" panose="020B0604020202020204" pitchFamily="34" charset="0"/>
                <a:cs typeface="Arial" panose="020B0604020202020204" pitchFamily="34" charset="0"/>
              </a:rPr>
              <a:t> Meetings </a:t>
            </a:r>
            <a:r>
              <a:rPr lang="en-US" sz="1600" dirty="0" smtClean="0">
                <a:latin typeface="Arial" panose="020B0604020202020204" pitchFamily="34" charset="0"/>
                <a:cs typeface="Arial" panose="020B0604020202020204" pitchFamily="34" charset="0"/>
              </a:rPr>
              <a:t>and events with </a:t>
            </a:r>
            <a:r>
              <a:rPr lang="en-US" sz="1600" dirty="0">
                <a:latin typeface="Arial" panose="020B0604020202020204" pitchFamily="34" charset="0"/>
                <a:cs typeface="Arial" panose="020B0604020202020204" pitchFamily="34" charset="0"/>
              </a:rPr>
              <a:t>a specific invite list. Examples include staff meetings, class meetings, and audience specific event. Invitation list should not exceed </a:t>
            </a:r>
            <a:r>
              <a:rPr lang="en-US" sz="1600" dirty="0" smtClean="0">
                <a:latin typeface="Arial" panose="020B0604020202020204" pitchFamily="34" charset="0"/>
                <a:cs typeface="Arial" panose="020B0604020202020204" pitchFamily="34" charset="0"/>
              </a:rPr>
              <a:t>25</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of room capacity </a:t>
            </a:r>
            <a:r>
              <a:rPr lang="en-US" sz="1600" dirty="0">
                <a:latin typeface="Arial" panose="020B0604020202020204" pitchFamily="34" charset="0"/>
                <a:cs typeface="Arial" panose="020B0604020202020204" pitchFamily="34" charset="0"/>
              </a:rPr>
              <a:t>or </a:t>
            </a:r>
            <a:r>
              <a:rPr lang="en-US" sz="1600" dirty="0" smtClean="0">
                <a:latin typeface="Arial" panose="020B0604020202020204" pitchFamily="34" charset="0"/>
                <a:cs typeface="Arial" panose="020B0604020202020204" pitchFamily="34" charset="0"/>
              </a:rPr>
              <a:t>50 </a:t>
            </a:r>
            <a:r>
              <a:rPr lang="en-US" sz="1600" dirty="0">
                <a:latin typeface="Arial" panose="020B0604020202020204" pitchFamily="34" charset="0"/>
                <a:cs typeface="Arial" panose="020B0604020202020204" pitchFamily="34" charset="0"/>
              </a:rPr>
              <a:t>individuals (</a:t>
            </a:r>
            <a:r>
              <a:rPr lang="en-US" sz="1600" dirty="0" smtClean="0">
                <a:latin typeface="Arial" panose="020B0604020202020204" pitchFamily="34" charset="0"/>
                <a:cs typeface="Arial" panose="020B0604020202020204" pitchFamily="34" charset="0"/>
              </a:rPr>
              <a:t>including </a:t>
            </a:r>
            <a:r>
              <a:rPr lang="en-US" sz="1600" dirty="0">
                <a:latin typeface="Arial" panose="020B0604020202020204" pitchFamily="34" charset="0"/>
                <a:cs typeface="Arial" panose="020B0604020202020204" pitchFamily="34" charset="0"/>
              </a:rPr>
              <a:t>hosts and planners</a:t>
            </a:r>
            <a:r>
              <a:rPr lang="en-US" sz="1600" dirty="0" smtClean="0">
                <a:latin typeface="Arial" panose="020B0604020202020204" pitchFamily="34" charset="0"/>
                <a:cs typeface="Arial" panose="020B0604020202020204" pitchFamily="34" charset="0"/>
              </a:rPr>
              <a:t>).</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a:p>
            <a:pPr lvl="0">
              <a:spcAft>
                <a:spcPts val="600"/>
              </a:spcAft>
            </a:pPr>
            <a:r>
              <a:rPr lang="en-US" sz="1600" b="1" dirty="0" smtClean="0">
                <a:latin typeface="Arial" panose="020B0604020202020204" pitchFamily="34" charset="0"/>
                <a:cs typeface="Arial" panose="020B0604020202020204" pitchFamily="34" charset="0"/>
              </a:rPr>
              <a:t>Open </a:t>
            </a:r>
            <a:r>
              <a:rPr lang="en-US" sz="1600" b="1" dirty="0">
                <a:latin typeface="Arial" panose="020B0604020202020204" pitchFamily="34" charset="0"/>
                <a:cs typeface="Arial" panose="020B0604020202020204" pitchFamily="34" charset="0"/>
              </a:rPr>
              <a:t>Meetings and Events:</a:t>
            </a:r>
            <a:r>
              <a:rPr lang="en-US" sz="1600" dirty="0">
                <a:latin typeface="Arial" panose="020B0604020202020204" pitchFamily="34" charset="0"/>
                <a:cs typeface="Arial" panose="020B0604020202020204" pitchFamily="34" charset="0"/>
              </a:rPr>
              <a:t> Meetings </a:t>
            </a:r>
            <a:r>
              <a:rPr lang="en-US" sz="1600" u="sng" dirty="0">
                <a:latin typeface="Arial" panose="020B0604020202020204" pitchFamily="34" charset="0"/>
                <a:cs typeface="Arial" panose="020B0604020202020204" pitchFamily="34" charset="0"/>
              </a:rPr>
              <a:t>without</a:t>
            </a:r>
            <a:r>
              <a:rPr lang="en-US" sz="1600" dirty="0">
                <a:latin typeface="Arial" panose="020B0604020202020204" pitchFamily="34" charset="0"/>
                <a:cs typeface="Arial" panose="020B0604020202020204" pitchFamily="34" charset="0"/>
              </a:rPr>
              <a:t> a preset list of attendees. Examples include, but are not limited to, open houses, student events, guest speakers or panel discussions, social events. Open meetings should be planned with more than a month lead-time to allow for the required RSVP process to ensure that attendance does not exceed capacity (25% of room capacity, not to exceed 50 individuals). </a:t>
            </a:r>
            <a:endParaRPr lang="en-US" sz="1600" dirty="0" smtClean="0">
              <a:latin typeface="Arial" panose="020B0604020202020204" pitchFamily="34" charset="0"/>
              <a:cs typeface="Arial" panose="020B0604020202020204" pitchFamily="34" charset="0"/>
            </a:endParaRPr>
          </a:p>
          <a:p>
            <a:pPr lvl="0">
              <a:spcAft>
                <a:spcPts val="600"/>
              </a:spcAft>
            </a:pPr>
            <a:endParaRPr lang="en-US" sz="1600" dirty="0">
              <a:latin typeface="Arial" panose="020B0604020202020204" pitchFamily="34" charset="0"/>
              <a:cs typeface="Arial" panose="020B0604020202020204" pitchFamily="34" charset="0"/>
            </a:endParaRPr>
          </a:p>
          <a:p>
            <a:pPr marL="0" lvl="0" indent="0">
              <a:spcAft>
                <a:spcPts val="600"/>
              </a:spcAft>
              <a:buNone/>
            </a:pPr>
            <a:r>
              <a:rPr lang="en-US" sz="1600" b="1" dirty="0" smtClean="0">
                <a:latin typeface="Arial" panose="020B0604020202020204" pitchFamily="34" charset="0"/>
                <a:cs typeface="Arial" panose="020B0604020202020204" pitchFamily="34" charset="0"/>
              </a:rPr>
              <a:t>SPECIAL NOTE: </a:t>
            </a:r>
            <a:r>
              <a:rPr lang="en-US" sz="1600" b="1" u="sng" dirty="0" smtClean="0">
                <a:latin typeface="Arial" panose="020B0604020202020204" pitchFamily="34" charset="0"/>
                <a:cs typeface="Arial" panose="020B0604020202020204" pitchFamily="34" charset="0"/>
              </a:rPr>
              <a:t>50</a:t>
            </a:r>
            <a:r>
              <a:rPr lang="en-US" sz="1600" dirty="0" smtClean="0">
                <a:latin typeface="Arial" panose="020B0604020202020204" pitchFamily="34" charset="0"/>
                <a:cs typeface="Arial" panose="020B0604020202020204" pitchFamily="34" charset="0"/>
              </a:rPr>
              <a:t> person capacity includes</a:t>
            </a:r>
            <a:r>
              <a:rPr lang="en-US" sz="1600" b="1" dirty="0" smtClean="0">
                <a:latin typeface="Arial" panose="020B0604020202020204" pitchFamily="34" charset="0"/>
                <a:cs typeface="Arial" panose="020B0604020202020204" pitchFamily="34" charset="0"/>
              </a:rPr>
              <a:t> </a:t>
            </a:r>
            <a:r>
              <a:rPr lang="en-US" sz="1600" b="1" u="sng" dirty="0" smtClean="0">
                <a:latin typeface="Arial" panose="020B0604020202020204" pitchFamily="34" charset="0"/>
                <a:cs typeface="Arial" panose="020B0604020202020204" pitchFamily="34" charset="0"/>
              </a:rPr>
              <a:t>BOTH</a:t>
            </a:r>
            <a:r>
              <a:rPr lang="en-US" sz="1600" b="1" dirty="0" smtClean="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event planners and staff </a:t>
            </a:r>
            <a:r>
              <a:rPr lang="en-US" sz="1600" b="1" u="sng" dirty="0" smtClean="0">
                <a:latin typeface="Arial" panose="020B0604020202020204" pitchFamily="34" charset="0"/>
                <a:cs typeface="Arial" panose="020B0604020202020204" pitchFamily="34" charset="0"/>
              </a:rPr>
              <a:t>AND</a:t>
            </a:r>
            <a:r>
              <a:rPr lang="en-US" sz="1600" dirty="0" smtClean="0">
                <a:latin typeface="Arial" panose="020B0604020202020204" pitchFamily="34" charset="0"/>
                <a:cs typeface="Arial" panose="020B0604020202020204" pitchFamily="34" charset="0"/>
              </a:rPr>
              <a:t> guests. Example: If there are 15 NLU staff running the event, the max guest count is 35 individuals.</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3023464"/>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397164" y="350981"/>
            <a:ext cx="8589817" cy="632207"/>
          </a:xfrm>
        </p:spPr>
        <p:txBody>
          <a:bodyPr/>
          <a:lstStyle/>
          <a:p>
            <a:r>
              <a:rPr lang="en-US" sz="2400" dirty="0" smtClean="0"/>
              <a:t>BREAK FOR Questions</a:t>
            </a:r>
            <a:endParaRPr lang="en-US" sz="2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3246" y="1723999"/>
            <a:ext cx="5717309" cy="4189784"/>
          </a:xfrm>
          <a:prstGeom prst="rect">
            <a:avLst/>
          </a:prstGeom>
        </p:spPr>
      </p:pic>
    </p:spTree>
    <p:extLst>
      <p:ext uri="{BB962C8B-B14F-4D97-AF65-F5344CB8AC3E}">
        <p14:creationId xmlns:p14="http://schemas.microsoft.com/office/powerpoint/2010/main" val="984751258"/>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1_NLU_template_Nov201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50004</TotalTime>
  <Words>1555</Words>
  <Application>Microsoft Office PowerPoint</Application>
  <PresentationFormat>Letter Paper (8.5x11 in)</PresentationFormat>
  <Paragraphs>131</Paragraphs>
  <Slides>29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Calibri</vt:lpstr>
      <vt:lpstr>Cambria</vt:lpstr>
      <vt:lpstr>Lucida Grande</vt:lpstr>
      <vt:lpstr>Times New Roman</vt:lpstr>
      <vt:lpstr>Wingdings</vt:lpstr>
      <vt:lpstr>1_NLU_template_Nov2015</vt:lpstr>
      <vt:lpstr> NLU Continues: Meeting and Event Planning during COVID-19</vt:lpstr>
      <vt:lpstr>Presenter INFORMATION</vt:lpstr>
      <vt:lpstr>BEFORE WE START …</vt:lpstr>
      <vt:lpstr>Workshop Agenda</vt:lpstr>
      <vt:lpstr>THREE PLANS </vt:lpstr>
      <vt:lpstr>REOPENING GUIDELINES</vt:lpstr>
      <vt:lpstr>HOST Responsibilities</vt:lpstr>
      <vt:lpstr>MEETING TYPES</vt:lpstr>
      <vt:lpstr>BREAK FOR Questions</vt:lpstr>
      <vt:lpstr>12 Steps to Safely planning meetings and Events</vt:lpstr>
      <vt:lpstr>12 Steps to Safely planning meetings and Events</vt:lpstr>
      <vt:lpstr>12 Steps to Safely planning meetings and Events</vt:lpstr>
      <vt:lpstr>12 Steps to Safely planning meetings and Events</vt:lpstr>
      <vt:lpstr>BREAK FOR Questions</vt:lpstr>
      <vt:lpstr>RESERVING SPACE</vt:lpstr>
      <vt:lpstr>BREAK FOR Questions</vt:lpstr>
      <vt:lpstr>USING PRESENCE / EAGLE LIFE – Creating your EVENT</vt:lpstr>
      <vt:lpstr>USING PRESENCE / EAGLE LIFE – Creating your EVENT</vt:lpstr>
      <vt:lpstr>USING PRESENCE / EAGLE LIFE – Creating your EVENT</vt:lpstr>
      <vt:lpstr>USING PRESENCE / EAGLE LIFE – Creating your EVENT</vt:lpstr>
      <vt:lpstr>USING PRESENCE / EAGLE LIFE</vt:lpstr>
      <vt:lpstr>USING PRESENCE / EAGLE LIFE</vt:lpstr>
      <vt:lpstr>USING PRESENCE / EAGLE LIFE</vt:lpstr>
      <vt:lpstr>USING PRESENCE / EAGLE LIFE</vt:lpstr>
      <vt:lpstr>USING PRESENCE / EAGLE LIFE – TAKING ATTENDANCE</vt:lpstr>
      <vt:lpstr>USING PRESENCE / EAGLE LIFE – TAKING ATTENDANCE</vt:lpstr>
      <vt:lpstr>BREAK FOR Questions</vt:lpstr>
      <vt:lpstr>ENHANCED CLEANING</vt:lpstr>
      <vt:lpstr>BREAK FOR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Schleman</dc:creator>
  <cp:lastModifiedBy>Aurelio Valente</cp:lastModifiedBy>
  <cp:revision>1411</cp:revision>
  <cp:lastPrinted>2020-08-11T15:07:59Z</cp:lastPrinted>
  <dcterms:created xsi:type="dcterms:W3CDTF">2016-05-03T19:07:30Z</dcterms:created>
  <dcterms:modified xsi:type="dcterms:W3CDTF">2020-09-11T15:02:13Z</dcterms:modified>
</cp:coreProperties>
</file>