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0" r:id="rId33"/>
    <p:sldId id="287" r:id="rId34"/>
    <p:sldId id="288" r:id="rId35"/>
    <p:sldId id="289" r:id="rId36"/>
    <p:sldId id="291" r:id="rId37"/>
  </p:sldIdLst>
  <p:sldSz cx="18288000" cy="10287000"/>
  <p:notesSz cx="6858000" cy="9144000"/>
  <p:embeddedFontLst>
    <p:embeddedFont>
      <p:font typeface="Raleway Bold" panose="020B0604020202020204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Open Sans Bold" panose="020B0604020202020204" charset="0"/>
      <p:regular r:id="rId44"/>
    </p:embeddedFont>
    <p:embeddedFont>
      <p:font typeface="Raleway" panose="020B0604020202020204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561B2-D9C5-4A68-925D-325E6E7256B4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7CE80-BF69-4B4C-A798-7EEFE8E63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35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https://forms.gle/J1gNsqx4MYzBpqRp9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7CE80-BF69-4B4C-A798-7EEFE8E636F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4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help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uzoma9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1229" y="6817923"/>
            <a:ext cx="15296406" cy="0"/>
          </a:xfrm>
          <a:prstGeom prst="line">
            <a:avLst/>
          </a:prstGeom>
          <a:ln w="47625" cap="rnd">
            <a:solidFill>
              <a:srgbClr val="72808A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051481" y="370879"/>
            <a:ext cx="1918119" cy="191811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51229" y="3592859"/>
            <a:ext cx="15296406" cy="2825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21"/>
              </a:lnSpc>
            </a:pPr>
            <a:r>
              <a:rPr lang="en-US" sz="7201" b="1" dirty="0">
                <a:solidFill>
                  <a:srgbClr val="005A96"/>
                </a:solidFill>
                <a:latin typeface="Raleway" pitchFamily="2" charset="0"/>
              </a:rPr>
              <a:t>Using LinkedIn to Engage with Students Beyond the Classroom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51229" y="7256288"/>
            <a:ext cx="1529640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22"/>
              </a:lnSpc>
            </a:pPr>
            <a:r>
              <a:rPr lang="en-US" sz="3768" dirty="0">
                <a:solidFill>
                  <a:srgbClr val="000000"/>
                </a:solidFill>
                <a:latin typeface="Raleway Bold"/>
              </a:rPr>
              <a:t>Uzoma F. </a:t>
            </a:r>
            <a:r>
              <a:rPr lang="en-US" sz="3768" dirty="0" smtClean="0">
                <a:solidFill>
                  <a:srgbClr val="000000"/>
                </a:solidFill>
                <a:latin typeface="Raleway Bold"/>
              </a:rPr>
              <a:t>Obidike, </a:t>
            </a:r>
            <a:r>
              <a:rPr lang="en-US" sz="3768" dirty="0" err="1" smtClean="0">
                <a:solidFill>
                  <a:srgbClr val="000000"/>
                </a:solidFill>
                <a:latin typeface="Raleway Bold"/>
              </a:rPr>
              <a:t>M.S.Ed</a:t>
            </a:r>
            <a:r>
              <a:rPr lang="en-US" sz="3768" dirty="0" smtClean="0">
                <a:solidFill>
                  <a:srgbClr val="000000"/>
                </a:solidFill>
                <a:latin typeface="Raleway Bold"/>
              </a:rPr>
              <a:t>.</a:t>
            </a:r>
            <a:endParaRPr lang="en-US" sz="3768" dirty="0">
              <a:solidFill>
                <a:srgbClr val="000000"/>
              </a:solidFill>
              <a:latin typeface="Raleway Bold"/>
            </a:endParaRPr>
          </a:p>
          <a:p>
            <a:pPr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</a:rPr>
              <a:t>Assistant Professor, Career Development</a:t>
            </a:r>
          </a:p>
          <a:p>
            <a:pPr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</a:rPr>
              <a:t>Undergraduate 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sp>
        <p:nvSpPr>
          <p:cNvPr id="3" name="TextBox 3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Profile Completion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17481" y="1789494"/>
            <a:ext cx="6046179" cy="559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Photo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5A96"/>
                </a:solidFill>
                <a:latin typeface="Raleway Bold"/>
              </a:rPr>
              <a:t>Background Photo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5A96"/>
                </a:solidFill>
                <a:latin typeface="Raleway Bold"/>
              </a:rPr>
              <a:t>Headline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Location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5A96"/>
                </a:solidFill>
                <a:latin typeface="Raleway Bold"/>
              </a:rPr>
              <a:t>About 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Experience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Education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75979" y="1808544"/>
            <a:ext cx="6812021" cy="482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Raleway"/>
              </a:rPr>
              <a:t>Skills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 dirty="0">
                <a:solidFill>
                  <a:srgbClr val="005A96"/>
                </a:solidFill>
                <a:latin typeface="Raleway Bold"/>
              </a:rPr>
              <a:t>Featured</a:t>
            </a:r>
            <a:r>
              <a:rPr lang="en-US" sz="3000" dirty="0">
                <a:solidFill>
                  <a:srgbClr val="000000"/>
                </a:solidFill>
                <a:latin typeface="Raleway Bold"/>
              </a:rPr>
              <a:t> 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 dirty="0">
                <a:solidFill>
                  <a:srgbClr val="005A96"/>
                </a:solidFill>
                <a:latin typeface="Raleway Bold"/>
              </a:rPr>
              <a:t>Recommendations</a:t>
            </a:r>
          </a:p>
          <a:p>
            <a:pPr marL="647700" lvl="1" indent="-323850">
              <a:lnSpc>
                <a:spcPts val="429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Raleway"/>
              </a:rPr>
              <a:t>Additional (Awards, Publications, Volunteer Experience, etc.)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 dirty="0">
                <a:solidFill>
                  <a:srgbClr val="005A96"/>
                </a:solidFill>
                <a:latin typeface="Raleway Bold"/>
              </a:rPr>
              <a:t>Connections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 dirty="0">
                <a:solidFill>
                  <a:srgbClr val="005A96"/>
                </a:solidFill>
                <a:latin typeface="Raleway Bold"/>
              </a:rPr>
              <a:t>Custom URL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5107" y="2383641"/>
            <a:ext cx="16494193" cy="4378573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203634" y="2887948"/>
            <a:ext cx="3507981" cy="3494278"/>
            <a:chOff x="0" y="0"/>
            <a:chExt cx="6502400" cy="6477000"/>
          </a:xfrm>
        </p:grpSpPr>
        <p:sp>
          <p:nvSpPr>
            <p:cNvPr id="4" name="Freeform 4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223" t="-16920" r="223" b="-33171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Background Photo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28207" y="375955"/>
            <a:ext cx="9698349" cy="27113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8207" y="3795494"/>
            <a:ext cx="9698349" cy="27113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928207" y="7058106"/>
            <a:ext cx="9698349" cy="27113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Background Photo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6256" y="1276285"/>
            <a:ext cx="8047629" cy="6694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Premade LinkedIn </a:t>
            </a:r>
            <a:r>
              <a:rPr lang="en-US" sz="3500" dirty="0" smtClean="0">
                <a:solidFill>
                  <a:srgbClr val="000000"/>
                </a:solidFill>
                <a:latin typeface="Raleway"/>
              </a:rPr>
              <a:t>templates</a:t>
            </a:r>
            <a:endParaRPr lang="en-US" sz="3500" dirty="0">
              <a:solidFill>
                <a:srgbClr val="000000"/>
              </a:solidFill>
              <a:latin typeface="Raleway"/>
            </a:endParaRPr>
          </a:p>
          <a:p>
            <a:pPr marL="755651" lvl="1" indent="-377825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Use a copyright-free </a:t>
            </a:r>
            <a:r>
              <a:rPr lang="en-US" sz="3500" dirty="0" smtClean="0">
                <a:solidFill>
                  <a:srgbClr val="000000"/>
                </a:solidFill>
                <a:latin typeface="Raleway"/>
              </a:rPr>
              <a:t>image (Unsplash.com / Pexels.com)</a:t>
            </a:r>
            <a:endParaRPr lang="en-US" sz="3500" dirty="0">
              <a:solidFill>
                <a:srgbClr val="000000"/>
              </a:solidFill>
              <a:latin typeface="Raleway"/>
            </a:endParaRPr>
          </a:p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Design your own (Canva.com)</a:t>
            </a:r>
          </a:p>
          <a:p>
            <a:pPr marL="1511301" lvl="2" indent="-503767">
              <a:lnSpc>
                <a:spcPts val="5775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Name logo</a:t>
            </a:r>
          </a:p>
          <a:p>
            <a:pPr marL="1511301" lvl="2" indent="-503767">
              <a:lnSpc>
                <a:spcPts val="5775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Contact information</a:t>
            </a:r>
          </a:p>
          <a:p>
            <a:pPr marL="1511301" lvl="2" indent="-503767">
              <a:lnSpc>
                <a:spcPts val="5775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Promote NLU event</a:t>
            </a:r>
          </a:p>
          <a:p>
            <a:pPr>
              <a:lnSpc>
                <a:spcPts val="8750"/>
              </a:lnSpc>
            </a:pPr>
            <a:endParaRPr lang="en-US" sz="3500" dirty="0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Background Photo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05951" y="182550"/>
            <a:ext cx="13215433" cy="9950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50084" y="2213689"/>
            <a:ext cx="14878075" cy="71898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98153" y="7175043"/>
            <a:ext cx="14550615" cy="1929539"/>
            <a:chOff x="0" y="0"/>
            <a:chExt cx="4922060" cy="652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2060" cy="652708"/>
            </a:xfrm>
            <a:custGeom>
              <a:avLst/>
              <a:gdLst/>
              <a:ahLst/>
              <a:cxnLst/>
              <a:rect l="l" t="t" r="r" b="b"/>
              <a:pathLst>
                <a:path w="4922060" h="652708">
                  <a:moveTo>
                    <a:pt x="0" y="0"/>
                  </a:moveTo>
                  <a:lnTo>
                    <a:pt x="4922060" y="0"/>
                  </a:lnTo>
                  <a:lnTo>
                    <a:pt x="4922060" y="652708"/>
                  </a:lnTo>
                  <a:lnTo>
                    <a:pt x="0" y="65270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057608" y="3861375"/>
            <a:ext cx="3326663" cy="3313668"/>
            <a:chOff x="0" y="0"/>
            <a:chExt cx="6502400" cy="6477000"/>
          </a:xfrm>
        </p:grpSpPr>
        <p:sp>
          <p:nvSpPr>
            <p:cNvPr id="6" name="Freeform 6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223" t="-18314" r="223" b="-31778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397174" y="7509673"/>
            <a:ext cx="391777" cy="3803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Headline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10472" y="7424167"/>
            <a:ext cx="4382591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Raleway Bold"/>
              </a:rPr>
              <a:t>Firstname Lastname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6037" y="7474762"/>
            <a:ext cx="381464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(She/Her)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10472" y="8082663"/>
            <a:ext cx="12579100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Director of Recruitment &amp; Selection | Career &amp; Talent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50084" y="2213689"/>
            <a:ext cx="14878075" cy="71898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98153" y="7175043"/>
            <a:ext cx="14550615" cy="1929539"/>
            <a:chOff x="0" y="0"/>
            <a:chExt cx="4922060" cy="652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2060" cy="652708"/>
            </a:xfrm>
            <a:custGeom>
              <a:avLst/>
              <a:gdLst/>
              <a:ahLst/>
              <a:cxnLst/>
              <a:rect l="l" t="t" r="r" b="b"/>
              <a:pathLst>
                <a:path w="4922060" h="652708">
                  <a:moveTo>
                    <a:pt x="0" y="0"/>
                  </a:moveTo>
                  <a:lnTo>
                    <a:pt x="4922060" y="0"/>
                  </a:lnTo>
                  <a:lnTo>
                    <a:pt x="4922060" y="652708"/>
                  </a:lnTo>
                  <a:lnTo>
                    <a:pt x="0" y="65270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057608" y="3861375"/>
            <a:ext cx="3326663" cy="3313668"/>
            <a:chOff x="0" y="0"/>
            <a:chExt cx="6502400" cy="6477000"/>
          </a:xfrm>
        </p:grpSpPr>
        <p:sp>
          <p:nvSpPr>
            <p:cNvPr id="6" name="Freeform 6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223" t="-18314" r="223" b="-31778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397174" y="7509673"/>
            <a:ext cx="391777" cy="3803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Headline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10472" y="7424167"/>
            <a:ext cx="4382591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Raleway Bold"/>
              </a:rPr>
              <a:t>Firstname Lastname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6037" y="7474762"/>
            <a:ext cx="381464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(She/Her)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10472" y="8082663"/>
            <a:ext cx="12579100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Content Strategist | Speaker | Writing Coach | Connect with me!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50084" y="2213689"/>
            <a:ext cx="14878075" cy="718988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98153" y="7175043"/>
            <a:ext cx="14550615" cy="1929539"/>
            <a:chOff x="0" y="0"/>
            <a:chExt cx="4922060" cy="6527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2060" cy="652708"/>
            </a:xfrm>
            <a:custGeom>
              <a:avLst/>
              <a:gdLst/>
              <a:ahLst/>
              <a:cxnLst/>
              <a:rect l="l" t="t" r="r" b="b"/>
              <a:pathLst>
                <a:path w="4922060" h="652708">
                  <a:moveTo>
                    <a:pt x="0" y="0"/>
                  </a:moveTo>
                  <a:lnTo>
                    <a:pt x="4922060" y="0"/>
                  </a:lnTo>
                  <a:lnTo>
                    <a:pt x="4922060" y="652708"/>
                  </a:lnTo>
                  <a:lnTo>
                    <a:pt x="0" y="65270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057608" y="3861375"/>
            <a:ext cx="3326663" cy="3313668"/>
            <a:chOff x="0" y="0"/>
            <a:chExt cx="6502400" cy="6477000"/>
          </a:xfrm>
        </p:grpSpPr>
        <p:sp>
          <p:nvSpPr>
            <p:cNvPr id="6" name="Freeform 6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223" t="-18314" r="223" b="-31778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397174" y="7509673"/>
            <a:ext cx="391777" cy="3803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Headline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10472" y="7424167"/>
            <a:ext cx="4382591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>
                <a:solidFill>
                  <a:srgbClr val="000000"/>
                </a:solidFill>
                <a:latin typeface="Raleway Bold"/>
              </a:rPr>
              <a:t>Firstname Lastname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76037" y="7474762"/>
            <a:ext cx="381464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(She/Her)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10472" y="8082663"/>
            <a:ext cx="12579100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aleway"/>
              </a:rPr>
              <a:t>VP @ Website.com | Overseeing Publishing, Community &amp; Events Teams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828139"/>
            <a:ext cx="10287479" cy="813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Does not have to be your standard bio</a:t>
            </a: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Write in first </a:t>
            </a:r>
            <a:r>
              <a:rPr lang="en-US" sz="4064" dirty="0" smtClean="0">
                <a:solidFill>
                  <a:srgbClr val="000000"/>
                </a:solidFill>
                <a:latin typeface="Raleway"/>
              </a:rPr>
              <a:t>person POV</a:t>
            </a:r>
            <a:endParaRPr lang="en-US" sz="4064" dirty="0">
              <a:solidFill>
                <a:srgbClr val="000000"/>
              </a:solidFill>
              <a:latin typeface="Raleway"/>
            </a:endParaRP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Begin with a strong hook</a:t>
            </a: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Tell a story</a:t>
            </a: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End with a call to action</a:t>
            </a: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You have a character limit of </a:t>
            </a:r>
            <a:r>
              <a:rPr lang="en-US" sz="4064" dirty="0" smtClean="0">
                <a:solidFill>
                  <a:srgbClr val="000000"/>
                </a:solidFill>
                <a:latin typeface="Raleway"/>
              </a:rPr>
              <a:t>2,500</a:t>
            </a:r>
            <a:endParaRPr lang="en-US" sz="4064" dirty="0">
              <a:solidFill>
                <a:srgbClr val="000000"/>
              </a:solidFill>
              <a:latin typeface="Raleway"/>
            </a:endParaRPr>
          </a:p>
          <a:p>
            <a:pPr marL="877484" lvl="1" indent="-438742">
              <a:lnSpc>
                <a:spcPts val="7640"/>
              </a:lnSpc>
              <a:buFont typeface="Arial"/>
              <a:buChar char="•"/>
            </a:pPr>
            <a:r>
              <a:rPr lang="en-US" sz="4064" dirty="0">
                <a:solidFill>
                  <a:srgbClr val="000000"/>
                </a:solidFill>
                <a:latin typeface="Raleway"/>
              </a:rPr>
              <a:t>Remember your audience - "WIIFM?"</a:t>
            </a:r>
          </a:p>
          <a:p>
            <a:pPr>
              <a:lnSpc>
                <a:spcPts val="10160"/>
              </a:lnSpc>
            </a:pPr>
            <a:endParaRPr lang="en-US" sz="4064" dirty="0">
              <a:solidFill>
                <a:srgbClr val="000000"/>
              </a:solidFill>
              <a:latin typeface="Raleway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505914" y="3289104"/>
            <a:ext cx="6222760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About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About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50388" y="502303"/>
            <a:ext cx="14574673" cy="940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Strengths-based leadership is the central focus of my career and I believe that anyone can be successful when they maximize and showcase their strengths. Uzoma means “the road is good” in the Igbo/Nigerian language. Since college, I began using an interpretation of my name as a personal mantra... "Any road I take will be a good one”. </a:t>
            </a:r>
          </a:p>
          <a:p>
            <a:pPr algn="just">
              <a:lnSpc>
                <a:spcPts val="3220"/>
              </a:lnSpc>
            </a:pPr>
            <a:endParaRPr lang="en-US" sz="2300" dirty="0">
              <a:solidFill>
                <a:srgbClr val="000000"/>
              </a:solidFill>
              <a:latin typeface="Raleway" pitchFamily="2" charset="0"/>
            </a:endParaRPr>
          </a:p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My college mentor guided me as I followed the road to my academic success. She did this by encouraging me to utilize my strengths, which led me to pursue a career in higher education. The encounter enabled me to fully grasp the power of mentoring and empowering young adults. </a:t>
            </a:r>
          </a:p>
          <a:p>
            <a:pPr algn="just">
              <a:lnSpc>
                <a:spcPts val="3220"/>
              </a:lnSpc>
            </a:pPr>
            <a:endParaRPr lang="en-US" sz="2300" dirty="0">
              <a:solidFill>
                <a:srgbClr val="000000"/>
              </a:solidFill>
              <a:latin typeface="Raleway" pitchFamily="2" charset="0"/>
            </a:endParaRPr>
          </a:p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Since 2005, my career path has been guided by my strengths and also by encouraging others to do the same. I have paid it forward in the form of holding various leadership positions at institutions of higher education and at the secondary school level. I have helped develop students and members of my teams into strong leaders. My expertise includes student engagement, leadership, and career development. </a:t>
            </a:r>
          </a:p>
          <a:p>
            <a:pPr algn="just">
              <a:lnSpc>
                <a:spcPts val="3220"/>
              </a:lnSpc>
            </a:pPr>
            <a:endParaRPr lang="en-US" sz="2300" dirty="0">
              <a:solidFill>
                <a:srgbClr val="000000"/>
              </a:solidFill>
              <a:latin typeface="Raleway" pitchFamily="2" charset="0"/>
            </a:endParaRPr>
          </a:p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In addition to my work experience, I am a doctoral candidate in the Higher Education Leadership program at Indiana State University. </a:t>
            </a:r>
          </a:p>
          <a:p>
            <a:pPr algn="just">
              <a:lnSpc>
                <a:spcPts val="3220"/>
              </a:lnSpc>
            </a:pPr>
            <a:endParaRPr lang="en-US" sz="2300" dirty="0">
              <a:solidFill>
                <a:srgbClr val="000000"/>
              </a:solidFill>
              <a:latin typeface="Raleway" pitchFamily="2" charset="0"/>
            </a:endParaRPr>
          </a:p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I founded She Leads Beautifully after recognizing that many professional women reach a plateau after years of working in the same functional area or industry. Through coaching and training, I teach women in stagnant careers how to leverage the power of personal branding and networking so they can finally land their dream jobs.</a:t>
            </a:r>
          </a:p>
          <a:p>
            <a:pPr algn="ctr">
              <a:lnSpc>
                <a:spcPts val="3220"/>
              </a:lnSpc>
            </a:pPr>
            <a:endParaRPr lang="en-US" sz="2300" dirty="0">
              <a:solidFill>
                <a:srgbClr val="000000"/>
              </a:solidFill>
              <a:latin typeface="Raleway" pitchFamily="2" charset="0"/>
            </a:endParaRPr>
          </a:p>
          <a:p>
            <a:pPr algn="just">
              <a:lnSpc>
                <a:spcPts val="3220"/>
              </a:lnSpc>
            </a:pPr>
            <a:r>
              <a:rPr lang="en-US" sz="2300" dirty="0">
                <a:solidFill>
                  <a:srgbClr val="000000"/>
                </a:solidFill>
                <a:latin typeface="Raleway" pitchFamily="2" charset="0"/>
              </a:rPr>
              <a:t>Want to learn more? Connect or email me at email@email.com.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6485" y="1239693"/>
            <a:ext cx="14220879" cy="831701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Feautured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909493" y="1028700"/>
            <a:ext cx="5069013" cy="10301500"/>
            <a:chOff x="0" y="0"/>
            <a:chExt cx="5001260" cy="101638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2"/>
              <a:stretch>
                <a:fillRect l="-45" r="-45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3"/>
              <a:stretch>
                <a:fillRect l="-36264" r="-189242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1390492" y="714053"/>
            <a:ext cx="8463295" cy="9605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89"/>
              </a:lnSpc>
            </a:pPr>
            <a:r>
              <a:rPr lang="en-US" sz="3222" dirty="0">
                <a:solidFill>
                  <a:srgbClr val="000000"/>
                </a:solidFill>
                <a:latin typeface="Raleway"/>
              </a:rPr>
              <a:t>LinkedIn is the world’s largest professional network with over 800 million users. </a:t>
            </a:r>
          </a:p>
          <a:p>
            <a:pPr>
              <a:lnSpc>
                <a:spcPts val="4189"/>
              </a:lnSpc>
            </a:pPr>
            <a:endParaRPr lang="en-US" sz="3222" dirty="0">
              <a:solidFill>
                <a:srgbClr val="000000"/>
              </a:solidFill>
              <a:latin typeface="Raleway"/>
            </a:endParaRPr>
          </a:p>
          <a:p>
            <a:pPr>
              <a:lnSpc>
                <a:spcPts val="4189"/>
              </a:lnSpc>
            </a:pPr>
            <a:r>
              <a:rPr lang="en-US" sz="3222" dirty="0" smtClean="0">
                <a:solidFill>
                  <a:srgbClr val="000000"/>
                </a:solidFill>
                <a:latin typeface="Raleway"/>
              </a:rPr>
              <a:t>National Louis University </a:t>
            </a:r>
            <a:r>
              <a:rPr lang="en-US" sz="3222" dirty="0">
                <a:solidFill>
                  <a:srgbClr val="000000"/>
                </a:solidFill>
                <a:latin typeface="Raleway"/>
              </a:rPr>
              <a:t>students are required to create LinkedIn profiles and connect with faculty as part of the CAR/BRV curriculum. </a:t>
            </a:r>
          </a:p>
          <a:p>
            <a:pPr>
              <a:lnSpc>
                <a:spcPts val="4189"/>
              </a:lnSpc>
            </a:pPr>
            <a:endParaRPr lang="en-US" sz="3222" dirty="0">
              <a:solidFill>
                <a:srgbClr val="000000"/>
              </a:solidFill>
              <a:latin typeface="Raleway"/>
            </a:endParaRPr>
          </a:p>
          <a:p>
            <a:pPr>
              <a:lnSpc>
                <a:spcPts val="4189"/>
              </a:lnSpc>
            </a:pPr>
            <a:r>
              <a:rPr lang="en-US" sz="3222" dirty="0">
                <a:solidFill>
                  <a:srgbClr val="000000"/>
                </a:solidFill>
                <a:latin typeface="Raleway"/>
              </a:rPr>
              <a:t>Therefore, it is essential for NLU faculty to utilize the platform as a model for our students and to further engage with them beyond the classroom. </a:t>
            </a:r>
          </a:p>
          <a:p>
            <a:pPr>
              <a:lnSpc>
                <a:spcPts val="4189"/>
              </a:lnSpc>
            </a:pPr>
            <a:endParaRPr lang="en-US" sz="3222" dirty="0">
              <a:solidFill>
                <a:srgbClr val="000000"/>
              </a:solidFill>
              <a:latin typeface="Raleway"/>
            </a:endParaRPr>
          </a:p>
          <a:p>
            <a:pPr>
              <a:lnSpc>
                <a:spcPts val="4189"/>
              </a:lnSpc>
            </a:pPr>
            <a:r>
              <a:rPr lang="en-US" sz="3222" dirty="0">
                <a:solidFill>
                  <a:srgbClr val="000000"/>
                </a:solidFill>
                <a:latin typeface="Raleway"/>
              </a:rPr>
              <a:t>In addition, using LinkedIn to promote program and institutional initiatives, as well as individual accomplishments, will increase NLU’s presence across a broader network.</a:t>
            </a:r>
          </a:p>
          <a:p>
            <a:pPr marL="0" lvl="0" indent="0">
              <a:lnSpc>
                <a:spcPts val="3478"/>
              </a:lnSpc>
            </a:pPr>
            <a:endParaRPr lang="en-US" sz="3222" dirty="0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9567" y="3390462"/>
            <a:ext cx="16388866" cy="350607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Recommendations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6256" y="1393555"/>
            <a:ext cx="17238222" cy="796549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Connections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9092" y="1922619"/>
            <a:ext cx="7125247" cy="194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121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Be open to connecting with NLU students, faculty, and staff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1928" y="4514073"/>
            <a:ext cx="7125247" cy="194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121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You also have the option to change the default to "Follow"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1928" y="7317595"/>
            <a:ext cx="7125247" cy="194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121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"Connect" = 2-way "Follow"    = 1-way</a:t>
            </a:r>
          </a:p>
          <a:p>
            <a:pPr>
              <a:lnSpc>
                <a:spcPts val="5121"/>
              </a:lnSpc>
            </a:pPr>
            <a:endParaRPr lang="en-US" sz="4064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44000" y="0"/>
            <a:ext cx="9028310" cy="43505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44000" y="4350529"/>
            <a:ext cx="7522537" cy="576161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6910918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5A96"/>
                </a:solidFill>
                <a:latin typeface="Raleway Bold"/>
              </a:rPr>
              <a:t>Custom URL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6256" y="2080014"/>
            <a:ext cx="7710845" cy="145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893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Makes your profile easier to find and share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6256" y="4255279"/>
            <a:ext cx="7710845" cy="709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893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Enhances credibility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6256" y="5779228"/>
            <a:ext cx="7710845" cy="145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7485" lvl="1" indent="-438742">
              <a:lnSpc>
                <a:spcPts val="5893"/>
              </a:lnSpc>
              <a:buFont typeface="Arial"/>
              <a:buChar char="•"/>
            </a:pPr>
            <a:r>
              <a:rPr lang="en-US" sz="4064">
                <a:solidFill>
                  <a:srgbClr val="000000"/>
                </a:solidFill>
                <a:latin typeface="Raleway"/>
              </a:rPr>
              <a:t>Is an extension of your personal brand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073714"/>
            <a:ext cx="13721986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 Bold"/>
              </a:rPr>
              <a:t>Customize your LinkedIn URL.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62025"/>
            <a:ext cx="6128725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 Bold"/>
              </a:rPr>
              <a:t>Your Turn!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2762066"/>
            <a:ext cx="6492240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467683" y="3111656"/>
            <a:ext cx="6676317" cy="408924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151656" y="4206875"/>
            <a:ext cx="5328407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 Bold"/>
              </a:rPr>
              <a:t>RELATIONSHIP BUILDING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" y="643"/>
            <a:ext cx="18286857" cy="10286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14629" y="6680722"/>
            <a:ext cx="10310313" cy="257757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Relationship Building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68840" y="2189948"/>
            <a:ext cx="10956102" cy="2010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Raleway"/>
              </a:rPr>
              <a:t>Establish rapport with new connections</a:t>
            </a:r>
          </a:p>
          <a:p>
            <a:pPr marL="755650" lvl="1" indent="-377825">
              <a:lnSpc>
                <a:spcPts val="847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Raleway"/>
              </a:rPr>
              <a:t>Nurture existing relationships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56827" y="5741892"/>
            <a:ext cx="5799839" cy="386776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Relationship Building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53000" y="648353"/>
            <a:ext cx="12703666" cy="4360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Connect and </a:t>
            </a: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Follow</a:t>
            </a: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Follow </a:t>
            </a: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NLU, hashtags, thought leaders, and </a:t>
            </a: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companies</a:t>
            </a: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Send </a:t>
            </a: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and respond to </a:t>
            </a:r>
            <a:r>
              <a:rPr lang="en-US" sz="3500" dirty="0" err="1">
                <a:solidFill>
                  <a:srgbClr val="000000"/>
                </a:solidFill>
                <a:latin typeface="Raleway" pitchFamily="2" charset="0"/>
              </a:rPr>
              <a:t>InMail</a:t>
            </a: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 </a:t>
            </a: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messages; use voic</a:t>
            </a: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e feature</a:t>
            </a:r>
            <a:endParaRPr lang="en-US" sz="3500" dirty="0" smtClean="0">
              <a:solidFill>
                <a:srgbClr val="000000"/>
              </a:solidFill>
              <a:latin typeface="Raleway" pitchFamily="2" charset="0"/>
            </a:endParaRP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 smtClean="0">
                <a:solidFill>
                  <a:srgbClr val="000000"/>
                </a:solidFill>
                <a:latin typeface="Raleway" pitchFamily="2" charset="0"/>
              </a:rPr>
              <a:t>Comment </a:t>
            </a: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on existing posts to engage in conversations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52002" y="200147"/>
            <a:ext cx="9601786" cy="99151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Relationship Building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076289" y="3086100"/>
            <a:ext cx="5459104" cy="41148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151656" y="4206875"/>
            <a:ext cx="5328407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 Bold"/>
              </a:rPr>
              <a:t>THOUGHT LEADERSHIP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72011" y="4850701"/>
            <a:ext cx="5437441" cy="490276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Thought Leadership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12680" y="910686"/>
            <a:ext cx="10956102" cy="297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812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Raleway"/>
              </a:rPr>
              <a:t>Showcase your expertise</a:t>
            </a:r>
          </a:p>
          <a:p>
            <a:pPr marL="755651" lvl="1" indent="-377825">
              <a:lnSpc>
                <a:spcPts val="812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Raleway"/>
              </a:rPr>
              <a:t>Maintain visibility</a:t>
            </a:r>
          </a:p>
          <a:p>
            <a:pPr marL="755650" lvl="1" indent="-377825">
              <a:lnSpc>
                <a:spcPts val="8119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Raleway"/>
              </a:rPr>
              <a:t>Create community and engagement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sp>
        <p:nvSpPr>
          <p:cNvPr id="3" name="TextBox 3"/>
          <p:cNvSpPr txBox="1"/>
          <p:nvPr/>
        </p:nvSpPr>
        <p:spPr>
          <a:xfrm>
            <a:off x="5735858" y="1489728"/>
            <a:ext cx="11671681" cy="4591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0"/>
              </a:lnSpc>
            </a:pPr>
            <a:r>
              <a:rPr lang="en-US" sz="3728">
                <a:solidFill>
                  <a:srgbClr val="000000"/>
                </a:solidFill>
                <a:latin typeface="Raleway"/>
              </a:rPr>
              <a:t>“LinkedIn is no longer just a place to just find people. It’s a place of personal and professional growth, a place of business growth, a place of economic growth, and a place that makes a difference in professional lives. It’s a community where you can be inspired, build relationships and discover unexpected opportunities.”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 dirty="0">
                <a:solidFill>
                  <a:srgbClr val="FFFFFF"/>
                </a:solidFill>
                <a:latin typeface="Raleway Bold"/>
              </a:rPr>
              <a:t>Purpose of LinkedIn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35858" y="6797959"/>
            <a:ext cx="10956102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u="sng" dirty="0">
                <a:solidFill>
                  <a:srgbClr val="000000"/>
                </a:solidFill>
                <a:latin typeface="Raleway"/>
              </a:rPr>
              <a:t>https://blog.linkedin.com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sp>
        <p:nvSpPr>
          <p:cNvPr id="3" name="TextBox 3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Thought Leadership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63722" y="447040"/>
            <a:ext cx="13234936" cy="983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Share information and resources relevant to your expertise</a:t>
            </a:r>
          </a:p>
          <a:p>
            <a:pPr marL="1511301" lvl="2" indent="-503767">
              <a:lnSpc>
                <a:spcPts val="6125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News articles</a:t>
            </a:r>
          </a:p>
          <a:p>
            <a:pPr marL="1511301" lvl="2" indent="-503767">
              <a:lnSpc>
                <a:spcPts val="6125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Original content </a:t>
            </a: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Share resources that may be of interest to students</a:t>
            </a: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Share NLU updates</a:t>
            </a:r>
          </a:p>
          <a:p>
            <a:pPr marL="1511301" lvl="2" indent="-503767">
              <a:lnSpc>
                <a:spcPts val="6160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Job postings</a:t>
            </a:r>
          </a:p>
          <a:p>
            <a:pPr marL="1511301" lvl="2" indent="-503767">
              <a:lnSpc>
                <a:spcPts val="6160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Events</a:t>
            </a:r>
          </a:p>
          <a:p>
            <a:pPr marL="755651" lvl="1" indent="-377825">
              <a:lnSpc>
                <a:spcPts val="847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Don't be afraid to share something personal</a:t>
            </a:r>
          </a:p>
          <a:p>
            <a:pPr marL="1511301" lvl="2" indent="-503767">
              <a:lnSpc>
                <a:spcPts val="6020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Day in the life / Behind the scenes</a:t>
            </a:r>
          </a:p>
          <a:p>
            <a:pPr marL="1511301" lvl="2" indent="-503767">
              <a:lnSpc>
                <a:spcPts val="6020"/>
              </a:lnSpc>
              <a:buFont typeface="Arial"/>
              <a:buChar char="⚬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Fun facts</a:t>
            </a:r>
          </a:p>
          <a:p>
            <a:pPr>
              <a:lnSpc>
                <a:spcPts val="8470"/>
              </a:lnSpc>
            </a:pPr>
            <a:endParaRPr lang="en-US" sz="3500" dirty="0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87761" y="1130147"/>
            <a:ext cx="10009205" cy="802670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Thought Leadership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1700" y="4076700"/>
            <a:ext cx="13944600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20"/>
              </a:lnSpc>
            </a:pPr>
            <a:r>
              <a:rPr lang="en-US" sz="5400" dirty="0" smtClean="0">
                <a:solidFill>
                  <a:srgbClr val="005A96"/>
                </a:solidFill>
                <a:latin typeface="Open Sans Bold"/>
              </a:rPr>
              <a:t>LinkedIn Help is your friend! </a:t>
            </a:r>
            <a:endParaRPr lang="en-US" sz="5400" dirty="0">
              <a:solidFill>
                <a:srgbClr val="005A96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24400" y="5448300"/>
            <a:ext cx="8679142" cy="53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2"/>
              </a:lnSpc>
            </a:pPr>
            <a:r>
              <a:rPr lang="en-US" sz="3468" dirty="0" smtClean="0">
                <a:solidFill>
                  <a:srgbClr val="000000"/>
                </a:solidFill>
                <a:latin typeface="Raleway"/>
                <a:hlinkClick r:id="rId2"/>
              </a:rPr>
              <a:t>https://www.linkedin.com/help</a:t>
            </a:r>
            <a:endParaRPr lang="en-US" sz="3468" dirty="0">
              <a:solidFill>
                <a:srgbClr val="000000"/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1580" y="3992156"/>
            <a:ext cx="16347720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"/>
              </a:rPr>
              <a:t>What are 2 topics you can begin talking about on LinkedIn to showcase your thought leadership?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62025"/>
            <a:ext cx="6128725" cy="861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 dirty="0" smtClean="0">
                <a:solidFill>
                  <a:srgbClr val="FFFFFF"/>
                </a:solidFill>
                <a:latin typeface="Raleway Bold"/>
              </a:rPr>
              <a:t>In the Chat</a:t>
            </a:r>
            <a:endParaRPr lang="en-US" sz="5500" dirty="0">
              <a:solidFill>
                <a:srgbClr val="FFFFFF"/>
              </a:solidFill>
              <a:latin typeface="Raleway Bold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28700" y="2762066"/>
            <a:ext cx="6492240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1580" y="3992156"/>
            <a:ext cx="12575820" cy="18065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50"/>
              </a:lnSpc>
            </a:pPr>
            <a:r>
              <a:rPr lang="en-US" sz="5500" dirty="0">
                <a:solidFill>
                  <a:srgbClr val="FFFFFF"/>
                </a:solidFill>
                <a:latin typeface="Raleway"/>
              </a:rPr>
              <a:t>What is your biggest takeaway from today's session?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62025"/>
            <a:ext cx="6128725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>
                <a:solidFill>
                  <a:srgbClr val="FFFFFF"/>
                </a:solidFill>
                <a:latin typeface="Raleway Bold"/>
              </a:rPr>
              <a:t>Reflection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2762066"/>
            <a:ext cx="6492240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1580" y="4444593"/>
            <a:ext cx="1634772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50"/>
              </a:lnSpc>
            </a:pPr>
            <a:r>
              <a:rPr lang="en-US" sz="5500" dirty="0">
                <a:solidFill>
                  <a:srgbClr val="FFFFFF"/>
                </a:solidFill>
                <a:latin typeface="Raleway"/>
              </a:rPr>
              <a:t>Please take a moment to complete </a:t>
            </a:r>
            <a:r>
              <a:rPr lang="en-US" sz="5500" dirty="0" smtClean="0">
                <a:solidFill>
                  <a:srgbClr val="FFFFFF"/>
                </a:solidFill>
                <a:latin typeface="Raleway"/>
              </a:rPr>
              <a:t>the </a:t>
            </a:r>
            <a:r>
              <a:rPr lang="en-US" sz="5500" dirty="0">
                <a:solidFill>
                  <a:srgbClr val="FFFFFF"/>
                </a:solidFill>
                <a:latin typeface="Raleway"/>
              </a:rPr>
              <a:t>survey.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62025"/>
            <a:ext cx="6128725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 dirty="0">
                <a:solidFill>
                  <a:srgbClr val="FFFFFF"/>
                </a:solidFill>
                <a:latin typeface="Raleway Bold"/>
              </a:rPr>
              <a:t>Exit Survey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2762066"/>
            <a:ext cx="6492240" cy="0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24500" y="851817"/>
            <a:ext cx="7239000" cy="874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0"/>
              </a:lnSpc>
            </a:pPr>
            <a:r>
              <a:rPr lang="en-US" sz="5400">
                <a:solidFill>
                  <a:srgbClr val="005A96"/>
                </a:solidFill>
                <a:latin typeface="Open Sans Bold"/>
              </a:rPr>
              <a:t>Questions?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804429" y="3008117"/>
            <a:ext cx="8679142" cy="2192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2"/>
              </a:lnSpc>
            </a:pPr>
            <a:r>
              <a:rPr lang="en-US" sz="3768" dirty="0">
                <a:solidFill>
                  <a:srgbClr val="000000"/>
                </a:solidFill>
                <a:latin typeface="Raleway Bold"/>
              </a:rPr>
              <a:t>Uzoma F. </a:t>
            </a:r>
            <a:r>
              <a:rPr lang="en-US" sz="3768" dirty="0" smtClean="0">
                <a:solidFill>
                  <a:srgbClr val="000000"/>
                </a:solidFill>
                <a:latin typeface="Raleway Bold"/>
              </a:rPr>
              <a:t>Obidike, </a:t>
            </a:r>
            <a:r>
              <a:rPr lang="en-US" sz="3768" dirty="0" err="1" smtClean="0">
                <a:solidFill>
                  <a:srgbClr val="000000"/>
                </a:solidFill>
                <a:latin typeface="Raleway Bold"/>
              </a:rPr>
              <a:t>M.S.Ed</a:t>
            </a:r>
            <a:r>
              <a:rPr lang="en-US" sz="3768" dirty="0" smtClean="0">
                <a:solidFill>
                  <a:srgbClr val="000000"/>
                </a:solidFill>
                <a:latin typeface="Raleway Bold"/>
              </a:rPr>
              <a:t>.</a:t>
            </a:r>
            <a:endParaRPr lang="en-US" sz="3768" dirty="0">
              <a:solidFill>
                <a:srgbClr val="000000"/>
              </a:solidFill>
              <a:latin typeface="Raleway Bold"/>
            </a:endParaRPr>
          </a:p>
          <a:p>
            <a:pPr algn="ctr"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</a:rPr>
              <a:t>Assistant Professor, Career Development</a:t>
            </a:r>
          </a:p>
          <a:p>
            <a:pPr algn="ctr"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</a:rPr>
              <a:t>Undergraduate College</a:t>
            </a:r>
          </a:p>
          <a:p>
            <a:pPr algn="ctr"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</a:rPr>
              <a:t>uobidike@nl.edu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04429" y="6299126"/>
            <a:ext cx="8679142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2"/>
              </a:lnSpc>
            </a:pPr>
            <a:r>
              <a:rPr lang="en-US" sz="3768" dirty="0">
                <a:solidFill>
                  <a:srgbClr val="000000"/>
                </a:solidFill>
                <a:latin typeface="Raleway Bold"/>
              </a:rPr>
              <a:t>Let's connect on LinkedIn!</a:t>
            </a:r>
          </a:p>
          <a:p>
            <a:pPr algn="ctr">
              <a:lnSpc>
                <a:spcPts val="4162"/>
              </a:lnSpc>
            </a:pPr>
            <a:r>
              <a:rPr lang="en-US" sz="3468" dirty="0">
                <a:solidFill>
                  <a:srgbClr val="000000"/>
                </a:solidFill>
                <a:latin typeface="Raleway"/>
                <a:hlinkClick r:id="rId2"/>
              </a:rPr>
              <a:t>Linkedin.com/in/uzoma9</a:t>
            </a:r>
            <a:endParaRPr lang="en-US" sz="3468" dirty="0">
              <a:solidFill>
                <a:srgbClr val="000000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2650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" y="985838"/>
            <a:ext cx="5679717" cy="1805622"/>
            <a:chOff x="39531" y="-57150"/>
            <a:chExt cx="7572956" cy="2407497"/>
          </a:xfrm>
        </p:grpSpPr>
        <p:sp>
          <p:nvSpPr>
            <p:cNvPr id="3" name="TextBox 3"/>
            <p:cNvSpPr txBox="1"/>
            <p:nvPr/>
          </p:nvSpPr>
          <p:spPr>
            <a:xfrm>
              <a:off x="39531" y="370841"/>
              <a:ext cx="1194720" cy="775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00"/>
                </a:lnSpc>
              </a:pPr>
              <a:r>
                <a:rPr lang="en-US" sz="4000" dirty="0">
                  <a:solidFill>
                    <a:srgbClr val="72808A"/>
                  </a:solidFill>
                  <a:latin typeface="Raleway Bold"/>
                </a:rPr>
                <a:t>01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586414" y="-57150"/>
              <a:ext cx="6026073" cy="2407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Raleway"/>
                </a:rPr>
                <a:t>Key components to include on your LinkedIn profile to showcase your personal and professional brand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283071" y="3868174"/>
            <a:ext cx="5715611" cy="2262822"/>
            <a:chOff x="-8328" y="-57150"/>
            <a:chExt cx="7620815" cy="3017097"/>
          </a:xfrm>
        </p:grpSpPr>
        <p:sp>
          <p:nvSpPr>
            <p:cNvPr id="6" name="TextBox 6"/>
            <p:cNvSpPr txBox="1"/>
            <p:nvPr/>
          </p:nvSpPr>
          <p:spPr>
            <a:xfrm>
              <a:off x="-8328" y="675641"/>
              <a:ext cx="1194720" cy="775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00"/>
                </a:lnSpc>
              </a:pPr>
              <a:r>
                <a:rPr lang="en-US" sz="4000" dirty="0">
                  <a:solidFill>
                    <a:srgbClr val="72808A"/>
                  </a:solidFill>
                  <a:latin typeface="Raleway Bold"/>
                </a:rPr>
                <a:t>02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586414" y="-57150"/>
              <a:ext cx="6026073" cy="30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Raleway"/>
                </a:rPr>
                <a:t>How to thoughtfully engage with current students, alumni, and the NLU community to establish and nurture long-lasting relationships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31266" y="7591177"/>
            <a:ext cx="5709127" cy="2262822"/>
            <a:chOff x="317" y="-57150"/>
            <a:chExt cx="7612170" cy="3017097"/>
          </a:xfrm>
        </p:grpSpPr>
        <p:sp>
          <p:nvSpPr>
            <p:cNvPr id="9" name="TextBox 9"/>
            <p:cNvSpPr txBox="1"/>
            <p:nvPr/>
          </p:nvSpPr>
          <p:spPr>
            <a:xfrm>
              <a:off x="317" y="709785"/>
              <a:ext cx="1194720" cy="775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00"/>
                </a:lnSpc>
              </a:pPr>
              <a:r>
                <a:rPr lang="en-US" sz="4000" dirty="0">
                  <a:solidFill>
                    <a:srgbClr val="72808A"/>
                  </a:solidFill>
                  <a:latin typeface="Raleway Bold"/>
                </a:rPr>
                <a:t>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586414" y="-57150"/>
              <a:ext cx="6026073" cy="30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  <a:spcBef>
                  <a:spcPct val="0"/>
                </a:spcBef>
              </a:pPr>
              <a:r>
                <a:rPr lang="en-US" sz="2600">
                  <a:solidFill>
                    <a:srgbClr val="000000"/>
                  </a:solidFill>
                  <a:latin typeface="Raleway"/>
                </a:rPr>
                <a:t>The best types of content to share on your newsfeed to encourage meaningful conversations amongst your LinkedIn connections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60876" y="287071"/>
            <a:ext cx="4528441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b="1" dirty="0">
                <a:solidFill>
                  <a:srgbClr val="005A96"/>
                </a:solidFill>
                <a:latin typeface="Raleway" pitchFamily="2" charset="0"/>
              </a:rPr>
              <a:t>PROFILE COMPLETION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70242" y="3171325"/>
            <a:ext cx="5114040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b="1" dirty="0">
                <a:solidFill>
                  <a:srgbClr val="005A96"/>
                </a:solidFill>
                <a:latin typeface="Raleway" pitchFamily="2" charset="0"/>
              </a:rPr>
              <a:t>RELATIONSHIP BUILDING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20839" y="6914457"/>
            <a:ext cx="516716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b="1" dirty="0">
                <a:solidFill>
                  <a:srgbClr val="005A96"/>
                </a:solidFill>
                <a:latin typeface="Raleway" pitchFamily="2" charset="0"/>
              </a:rPr>
              <a:t>THOUGHT LEADERSHIP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714528" y="3086100"/>
            <a:ext cx="4480799" cy="44807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151656" y="4206875"/>
            <a:ext cx="4957528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 dirty="0">
                <a:solidFill>
                  <a:srgbClr val="FFFFFF"/>
                </a:solidFill>
                <a:latin typeface="Raleway Bold"/>
              </a:rPr>
              <a:t>Why are you on LinkedIn?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76899" y="5960855"/>
            <a:ext cx="5182401" cy="388680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51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Primary Goal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93648" y="1405031"/>
            <a:ext cx="10956102" cy="6596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Find a job</a:t>
            </a:r>
          </a:p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Maintain a professional presence</a:t>
            </a:r>
          </a:p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Create and maintain professional relationships</a:t>
            </a:r>
          </a:p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Stay current on industry news and trends</a:t>
            </a:r>
          </a:p>
          <a:p>
            <a:pPr marL="755651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Gain new skills </a:t>
            </a:r>
          </a:p>
          <a:p>
            <a:pPr marL="755650" lvl="1" indent="-377825">
              <a:lnSpc>
                <a:spcPts val="87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 pitchFamily="2" charset="0"/>
              </a:rPr>
              <a:t>Attract business leads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403304" y="2720101"/>
            <a:ext cx="4846798" cy="484679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151656" y="4206875"/>
            <a:ext cx="4957528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50"/>
              </a:lnSpc>
            </a:pPr>
            <a:r>
              <a:rPr lang="en-US" sz="5500" dirty="0">
                <a:solidFill>
                  <a:srgbClr val="FFFFFF"/>
                </a:solidFill>
                <a:latin typeface="Raleway Bold"/>
              </a:rPr>
              <a:t>PROFILE COMPLETION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" y="643"/>
            <a:ext cx="18286857" cy="10286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474392" y="5473392"/>
            <a:ext cx="4813608" cy="481360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Profile Completion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10200" y="1790700"/>
            <a:ext cx="11734800" cy="4296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1" lvl="1" indent="-377825">
              <a:lnSpc>
                <a:spcPts val="455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Improve the discoverability of your profile in search results</a:t>
            </a:r>
          </a:p>
          <a:p>
            <a:pPr marL="755651" lvl="1" indent="-377825">
              <a:lnSpc>
                <a:spcPts val="812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Increase profile views</a:t>
            </a:r>
          </a:p>
          <a:p>
            <a:pPr marL="755651" lvl="1" indent="-377825">
              <a:lnSpc>
                <a:spcPts val="812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Establish credibility and trust</a:t>
            </a:r>
          </a:p>
          <a:p>
            <a:pPr marL="755650" lvl="1" indent="-377825">
              <a:lnSpc>
                <a:spcPts val="8119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Raleway"/>
              </a:rPr>
              <a:t>Display your active presence on the platform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005A96"/>
          </a:solidFill>
        </p:spPr>
      </p:sp>
      <p:sp>
        <p:nvSpPr>
          <p:cNvPr id="3" name="TextBox 3"/>
          <p:cNvSpPr txBox="1"/>
          <p:nvPr/>
        </p:nvSpPr>
        <p:spPr>
          <a:xfrm>
            <a:off x="486256" y="578503"/>
            <a:ext cx="3377806" cy="99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Bold"/>
              </a:rPr>
              <a:t>Profile Completion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17481" y="1789494"/>
            <a:ext cx="6046179" cy="559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Photo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Background Photo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Headline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Location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About 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Experience</a:t>
            </a:r>
          </a:p>
          <a:p>
            <a:pPr marL="690882" lvl="1" indent="-34544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Raleway"/>
              </a:rPr>
              <a:t>Education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75979" y="1808544"/>
            <a:ext cx="6812021" cy="482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Skills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Featured 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Recommendations</a:t>
            </a:r>
          </a:p>
          <a:p>
            <a:pPr marL="647700" lvl="1" indent="-323850">
              <a:lnSpc>
                <a:spcPts val="429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Additional (Awards, Publications, Volunteer Experience, etc.)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Connections</a:t>
            </a:r>
          </a:p>
          <a:p>
            <a:pPr marL="647700" lvl="1" indent="-323850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Raleway"/>
              </a:rPr>
              <a:t>Custom URL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1012</Words>
  <Application>Microsoft Office PowerPoint</Application>
  <PresentationFormat>Custom</PresentationFormat>
  <Paragraphs>162</Paragraphs>
  <Slides>36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Raleway Bold</vt:lpstr>
      <vt:lpstr>Calibri</vt:lpstr>
      <vt:lpstr>Open Sans Bold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LinkedIn to Engage with Students Beyond the Classroom</dc:title>
  <dc:creator>Uzoma Obidike</dc:creator>
  <cp:lastModifiedBy>Uzoma Obidike</cp:lastModifiedBy>
  <cp:revision>9</cp:revision>
  <dcterms:created xsi:type="dcterms:W3CDTF">2006-08-16T00:00:00Z</dcterms:created>
  <dcterms:modified xsi:type="dcterms:W3CDTF">2022-03-11T19:06:12Z</dcterms:modified>
  <dc:identifier>DAE6iFcNAdA</dc:identifier>
</cp:coreProperties>
</file>